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0" r:id="rId4"/>
    <p:sldId id="258" r:id="rId5"/>
    <p:sldId id="259" r:id="rId6"/>
    <p:sldId id="276" r:id="rId7"/>
    <p:sldId id="261" r:id="rId8"/>
    <p:sldId id="280" r:id="rId9"/>
    <p:sldId id="264" r:id="rId10"/>
    <p:sldId id="282" r:id="rId11"/>
    <p:sldId id="287" r:id="rId12"/>
    <p:sldId id="289" r:id="rId13"/>
    <p:sldId id="284" r:id="rId14"/>
    <p:sldId id="285" r:id="rId15"/>
    <p:sldId id="288" r:id="rId16"/>
    <p:sldId id="286" r:id="rId17"/>
    <p:sldId id="283" r:id="rId18"/>
    <p:sldId id="269" r:id="rId19"/>
  </p:sldIdLst>
  <p:sldSz cx="18288000" cy="10287000"/>
  <p:notesSz cx="6858000" cy="9144000"/>
  <p:embeddedFontLst>
    <p:embeddedFont>
      <p:font typeface="Nanum Gothic" panose="020B0600000101010101" charset="-127"/>
      <p:regular r:id="rId21"/>
    </p:embeddedFont>
    <p:embeddedFont>
      <p:font typeface="Nanum Gothic Bold" panose="020B0600000101010101" charset="-127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64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1" d="100"/>
          <a:sy n="41" d="100"/>
        </p:scale>
        <p:origin x="820" y="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84D1B0-A2ED-4C9B-AE73-558AF88BBBC3}" type="datetimeFigureOut">
              <a:rPr lang="ko-KR" altLang="en-US" smtClean="0"/>
              <a:t>2023-12-20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3C66BF-9EFD-42FA-A4D9-0BB7BB08D7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870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3C66BF-9EFD-42FA-A4D9-0BB7BB08D78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6742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3C66BF-9EFD-42FA-A4D9-0BB7BB08D78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7746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6243439"/>
          </a:xfrm>
          <a:prstGeom prst="rect">
            <a:avLst/>
          </a:prstGeom>
          <a:solidFill>
            <a:srgbClr val="F1F1F1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1822739" y="1754559"/>
            <a:ext cx="10445461" cy="34064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3699"/>
              </a:lnSpc>
            </a:pPr>
            <a:r>
              <a:rPr lang="ko-KR" altLang="en-US" sz="9999" dirty="0">
                <a:solidFill>
                  <a:srgbClr val="000000"/>
                </a:solidFill>
                <a:ea typeface="Nanum Gothic Bold"/>
              </a:rPr>
              <a:t>대기 오염에 대한 분석과 해결방안 </a:t>
            </a:r>
            <a:endParaRPr lang="en-US" sz="9999" dirty="0">
              <a:solidFill>
                <a:srgbClr val="000000"/>
              </a:solidFill>
              <a:ea typeface="Nanum Gothic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822739" y="1253401"/>
            <a:ext cx="567361" cy="365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49"/>
              </a:lnSpc>
            </a:pPr>
            <a:r>
              <a:rPr lang="en-US" sz="2499">
                <a:solidFill>
                  <a:srgbClr val="FA643F"/>
                </a:solidFill>
                <a:latin typeface="Nanum Gothic Bold"/>
              </a:rPr>
              <a:t>01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822739" y="7250878"/>
            <a:ext cx="7883237" cy="1281563"/>
            <a:chOff x="0" y="0"/>
            <a:chExt cx="8544304" cy="799366"/>
          </a:xfrm>
        </p:grpSpPr>
        <p:sp>
          <p:nvSpPr>
            <p:cNvPr id="14" name="TextBox 14"/>
            <p:cNvSpPr txBox="1"/>
            <p:nvPr/>
          </p:nvSpPr>
          <p:spPr>
            <a:xfrm>
              <a:off x="278742" y="182971"/>
              <a:ext cx="8265562" cy="6163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79"/>
                </a:lnSpc>
                <a:spcBef>
                  <a:spcPct val="0"/>
                </a:spcBef>
              </a:pPr>
              <a:r>
                <a:rPr lang="ko-KR" altLang="en-US" sz="3600" dirty="0">
                  <a:solidFill>
                    <a:srgbClr val="000000"/>
                  </a:solidFill>
                  <a:ea typeface="Nanum Gothic Bold"/>
                </a:rPr>
                <a:t>소프트웨어학과 </a:t>
              </a:r>
              <a:r>
                <a:rPr lang="en-US" altLang="ko-KR" sz="3600" dirty="0">
                  <a:solidFill>
                    <a:srgbClr val="000000"/>
                  </a:solidFill>
                  <a:ea typeface="Nanum Gothic Bold"/>
                </a:rPr>
                <a:t>32202551 </a:t>
              </a:r>
              <a:r>
                <a:rPr lang="ko-KR" altLang="en-US" sz="3600" dirty="0" err="1">
                  <a:solidFill>
                    <a:srgbClr val="000000"/>
                  </a:solidFill>
                  <a:ea typeface="Nanum Gothic Bold"/>
                </a:rPr>
                <a:t>안진홍</a:t>
              </a:r>
              <a:endParaRPr lang="en-US" altLang="ko-KR" sz="3600" dirty="0">
                <a:solidFill>
                  <a:srgbClr val="000000"/>
                </a:solidFill>
                <a:ea typeface="Nanum Gothic Bold"/>
              </a:endParaRPr>
            </a:p>
            <a:p>
              <a:pPr marL="0" lvl="0" indent="0" algn="l">
                <a:lnSpc>
                  <a:spcPts val="3779"/>
                </a:lnSpc>
                <a:spcBef>
                  <a:spcPct val="0"/>
                </a:spcBef>
              </a:pPr>
              <a:r>
                <a:rPr lang="ko-KR" altLang="en-US" sz="3600" dirty="0">
                  <a:solidFill>
                    <a:srgbClr val="000000"/>
                  </a:solidFill>
                  <a:ea typeface="Nanum Gothic Bold"/>
                </a:rPr>
                <a:t>소프트웨어학과 </a:t>
              </a:r>
              <a:r>
                <a:rPr lang="en-US" altLang="ko-KR" sz="3600" dirty="0">
                  <a:solidFill>
                    <a:srgbClr val="000000"/>
                  </a:solidFill>
                  <a:ea typeface="Nanum Gothic Bold"/>
                </a:rPr>
                <a:t>32220169 </a:t>
              </a:r>
              <a:r>
                <a:rPr lang="ko-KR" altLang="en-US" sz="3600" dirty="0">
                  <a:solidFill>
                    <a:srgbClr val="000000"/>
                  </a:solidFill>
                  <a:ea typeface="Nanum Gothic Bold"/>
                </a:rPr>
                <a:t>공서연</a:t>
              </a:r>
              <a:endParaRPr lang="en-US" altLang="ko-KR" sz="3600" dirty="0">
                <a:solidFill>
                  <a:srgbClr val="000000"/>
                </a:solidFill>
                <a:ea typeface="Nanum Gothic Bold"/>
              </a:endParaRPr>
            </a:p>
          </p:txBody>
        </p:sp>
        <p:sp>
          <p:nvSpPr>
            <p:cNvPr id="15" name="AutoShape 15"/>
            <p:cNvSpPr/>
            <p:nvPr/>
          </p:nvSpPr>
          <p:spPr>
            <a:xfrm>
              <a:off x="0" y="0"/>
              <a:ext cx="8265562" cy="0"/>
            </a:xfrm>
            <a:prstGeom prst="line">
              <a:avLst/>
            </a:prstGeom>
            <a:ln w="25400" cap="flat">
              <a:solidFill>
                <a:srgbClr val="FA643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ko-KR" altLang="en-US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838200" y="416762"/>
            <a:ext cx="567361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49"/>
              </a:lnSpc>
            </a:pPr>
            <a:r>
              <a:rPr lang="en-US" sz="2499" dirty="0">
                <a:solidFill>
                  <a:srgbClr val="FA643F"/>
                </a:solidFill>
                <a:latin typeface="Nanum Gothic Bold"/>
              </a:rPr>
              <a:t>1</a:t>
            </a:r>
            <a:r>
              <a:rPr lang="en-US" altLang="ko-KR" sz="2499" dirty="0">
                <a:solidFill>
                  <a:srgbClr val="FA643F"/>
                </a:solidFill>
                <a:latin typeface="Nanum Gothic Bold"/>
              </a:rPr>
              <a:t>0</a:t>
            </a:r>
            <a:endParaRPr lang="en-US" sz="2499" dirty="0">
              <a:solidFill>
                <a:srgbClr val="FA643F"/>
              </a:solidFill>
              <a:latin typeface="Nanum Gothic Bold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838200" y="704387"/>
            <a:ext cx="7906642" cy="2126231"/>
            <a:chOff x="0" y="0"/>
            <a:chExt cx="10542190" cy="2442059"/>
          </a:xfrm>
        </p:grpSpPr>
        <p:sp>
          <p:nvSpPr>
            <p:cNvPr id="10" name="TextBox 10"/>
            <p:cNvSpPr txBox="1"/>
            <p:nvPr/>
          </p:nvSpPr>
          <p:spPr>
            <a:xfrm>
              <a:off x="0" y="0"/>
              <a:ext cx="10542190" cy="112410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291466" lvl="1">
                <a:lnSpc>
                  <a:spcPct val="150000"/>
                </a:lnSpc>
              </a:pPr>
              <a:r>
                <a:rPr lang="en-US" altLang="ko-KR" sz="4800" b="1" dirty="0">
                  <a:solidFill>
                    <a:srgbClr val="000000"/>
                  </a:solidFill>
                  <a:latin typeface="Nanum Gothic Bold" panose="020B0600000101010101" charset="-127"/>
                  <a:ea typeface="Nanum Gothic Bold" panose="020B0600000101010101" charset="-127"/>
                </a:rPr>
                <a:t>AI</a:t>
              </a:r>
              <a:r>
                <a:rPr lang="ko-KR" altLang="en-US" sz="4800" b="1" dirty="0">
                  <a:solidFill>
                    <a:srgbClr val="000000"/>
                  </a:solidFill>
                  <a:latin typeface="Nanum Gothic Bold" panose="020B0600000101010101" charset="-127"/>
                  <a:ea typeface="Nanum Gothic Bold" panose="020B0600000101010101" charset="-127"/>
                </a:rPr>
                <a:t>적 해결방안 코드 </a:t>
              </a:r>
              <a:r>
                <a:rPr lang="en-US" altLang="ko-KR" sz="4800" b="1" dirty="0">
                  <a:solidFill>
                    <a:srgbClr val="000000"/>
                  </a:solidFill>
                  <a:latin typeface="Nanum Gothic Bold" panose="020B0600000101010101" charset="-127"/>
                  <a:ea typeface="Nanum Gothic Bold" panose="020B0600000101010101" charset="-127"/>
                </a:rPr>
                <a:t>(1)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809748"/>
              <a:ext cx="10542190" cy="6323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91466" lvl="1">
                <a:lnSpc>
                  <a:spcPct val="150000"/>
                </a:lnSpc>
              </a:pPr>
              <a:endParaRPr lang="en-US" sz="2700" dirty="0">
                <a:solidFill>
                  <a:srgbClr val="000000"/>
                </a:solidFill>
                <a:latin typeface="Nanum Gothic"/>
                <a:ea typeface="Nanum Gothic"/>
              </a:endParaRPr>
            </a:p>
          </p:txBody>
        </p:sp>
      </p:grpSp>
      <p:sp>
        <p:nvSpPr>
          <p:cNvPr id="12" name="AutoShape 2">
            <a:extLst>
              <a:ext uri="{FF2B5EF4-FFF2-40B4-BE49-F238E27FC236}">
                <a16:creationId xmlns:a16="http://schemas.microsoft.com/office/drawing/2014/main" id="{18667072-3B10-5C48-0C92-8F74D5EE2360}"/>
              </a:ext>
            </a:extLst>
          </p:cNvPr>
          <p:cNvSpPr/>
          <p:nvPr/>
        </p:nvSpPr>
        <p:spPr>
          <a:xfrm>
            <a:off x="11522839" y="0"/>
            <a:ext cx="6765161" cy="10287000"/>
          </a:xfrm>
          <a:prstGeom prst="rect">
            <a:avLst/>
          </a:prstGeom>
          <a:solidFill>
            <a:srgbClr val="F1F1F1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14" name="AutoShape 9">
            <a:extLst>
              <a:ext uri="{FF2B5EF4-FFF2-40B4-BE49-F238E27FC236}">
                <a16:creationId xmlns:a16="http://schemas.microsoft.com/office/drawing/2014/main" id="{566591DB-4C99-F53F-9CE7-CD0EDEBC22F1}"/>
              </a:ext>
            </a:extLst>
          </p:cNvPr>
          <p:cNvSpPr/>
          <p:nvPr/>
        </p:nvSpPr>
        <p:spPr>
          <a:xfrm>
            <a:off x="838200" y="1790700"/>
            <a:ext cx="9982200" cy="0"/>
          </a:xfrm>
          <a:prstGeom prst="line">
            <a:avLst/>
          </a:prstGeom>
          <a:ln w="25400" cap="flat">
            <a:solidFill>
              <a:srgbClr val="FA643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E154B8-7471-C4AD-15E1-BFCE24E6E0DD}"/>
              </a:ext>
            </a:extLst>
          </p:cNvPr>
          <p:cNvSpPr txBox="1"/>
          <p:nvPr/>
        </p:nvSpPr>
        <p:spPr>
          <a:xfrm>
            <a:off x="838200" y="2285053"/>
            <a:ext cx="8763000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개선 아이디어로부터 화학 공정에서의 대기 </a:t>
            </a:r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오염 물질 배출량 감소를 위한 알고리즘 작성</a:t>
            </a:r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en-US" altLang="ko-KR" sz="2400" dirty="0">
                <a:latin typeface="Nanum Gothic Bold" panose="020B0600000101010101" charset="-127"/>
                <a:ea typeface="Nanum Gothic Bold" panose="020B0600000101010101" charset="-127"/>
              </a:rPr>
              <a:t>Factory</a:t>
            </a:r>
            <a:r>
              <a:rPr lang="en-US" altLang="ko-KR" sz="2400" dirty="0">
                <a:latin typeface="Nanum Gothic" panose="020B0600000101010101" charset="-127"/>
                <a:ea typeface="Nanum Gothic" panose="020B0600000101010101" charset="-127"/>
              </a:rPr>
              <a:t>: </a:t>
            </a:r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화학 공정이 일어나는 각 공장</a:t>
            </a:r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en-US" altLang="ko-KR" sz="2400" dirty="0">
                <a:latin typeface="Nanum Gothic Bold" panose="020B0600000101010101" charset="-127"/>
                <a:ea typeface="Nanum Gothic Bold" panose="020B0600000101010101" charset="-127"/>
              </a:rPr>
              <a:t>Emission</a:t>
            </a:r>
            <a:r>
              <a:rPr lang="en-US" altLang="ko-KR" sz="2400" dirty="0">
                <a:latin typeface="Nanum Gothic" panose="020B0600000101010101" charset="-127"/>
                <a:ea typeface="Nanum Gothic" panose="020B0600000101010101" charset="-127"/>
              </a:rPr>
              <a:t>: VOCs</a:t>
            </a:r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와 </a:t>
            </a:r>
            <a:r>
              <a:rPr lang="en-US" altLang="ko-KR" sz="2400" dirty="0">
                <a:latin typeface="Nanum Gothic" panose="020B0600000101010101" charset="-127"/>
                <a:ea typeface="Nanum Gothic" panose="020B0600000101010101" charset="-127"/>
              </a:rPr>
              <a:t>NOx</a:t>
            </a:r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의 배출량</a:t>
            </a:r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en-US" altLang="ko-KR" sz="2400" dirty="0">
                <a:latin typeface="Nanum Gothic Bold" panose="020B0600000101010101" charset="-127"/>
                <a:ea typeface="Nanum Gothic Bold" panose="020B0600000101010101" charset="-127"/>
              </a:rPr>
              <a:t>Environment</a:t>
            </a:r>
            <a:r>
              <a:rPr lang="en-US" altLang="ko-KR" sz="2400" dirty="0">
                <a:latin typeface="Nanum Gothic" panose="020B0600000101010101" charset="-127"/>
                <a:ea typeface="Nanum Gothic" panose="020B0600000101010101" charset="-127"/>
              </a:rPr>
              <a:t>: </a:t>
            </a:r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환경 변수</a:t>
            </a:r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ko-KR" altLang="en-US" sz="2800" dirty="0">
                <a:latin typeface="Nanum Gothic Bold" panose="020B0600000101010101" charset="-127"/>
                <a:ea typeface="Nanum Gothic Bold" panose="020B0600000101010101" charset="-127"/>
              </a:rPr>
              <a:t>환경변수란</a:t>
            </a:r>
            <a:r>
              <a:rPr lang="en-US" altLang="ko-KR" sz="2800" dirty="0">
                <a:latin typeface="Nanum Gothic Bold" panose="020B0600000101010101" charset="-127"/>
                <a:ea typeface="Nanum Gothic Bold" panose="020B0600000101010101" charset="-127"/>
              </a:rPr>
              <a:t>?</a:t>
            </a:r>
          </a:p>
          <a:p>
            <a:endParaRPr lang="en-US" altLang="ko-KR" sz="2800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원료 및 첨가물의 성질</a:t>
            </a:r>
            <a:r>
              <a:rPr lang="en-US" altLang="ko-KR" sz="2400" dirty="0">
                <a:latin typeface="Nanum Gothic" panose="020B0600000101010101" charset="-127"/>
                <a:ea typeface="Nanum Gothic" panose="020B0600000101010101" charset="-127"/>
              </a:rPr>
              <a:t>, </a:t>
            </a:r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온도와 습도의 변화로 인한</a:t>
            </a:r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화학 반응 속도와 촉매 활성화도 등</a:t>
            </a:r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오염물질 배출에 영향을 끼치는 요인들을 취합하여</a:t>
            </a:r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해당 공정의 환경을 나타내는 임의의 변수</a:t>
            </a:r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endParaRPr lang="ko-KR" altLang="en-US" sz="2400" dirty="0">
              <a:latin typeface="Nanum Gothic" panose="020B0600000101010101" charset="-127"/>
              <a:ea typeface="Nanum Gothic" panose="020B0600000101010101" charset="-127"/>
            </a:endParaRPr>
          </a:p>
        </p:txBody>
      </p:sp>
      <p:sp>
        <p:nvSpPr>
          <p:cNvPr id="5" name="AutoShape 9">
            <a:extLst>
              <a:ext uri="{FF2B5EF4-FFF2-40B4-BE49-F238E27FC236}">
                <a16:creationId xmlns:a16="http://schemas.microsoft.com/office/drawing/2014/main" id="{84538401-930C-9722-3F36-0D70FAAA76DD}"/>
              </a:ext>
            </a:extLst>
          </p:cNvPr>
          <p:cNvSpPr/>
          <p:nvPr/>
        </p:nvSpPr>
        <p:spPr>
          <a:xfrm>
            <a:off x="816799" y="5829300"/>
            <a:ext cx="6817977" cy="0"/>
          </a:xfrm>
          <a:prstGeom prst="line">
            <a:avLst/>
          </a:prstGeom>
          <a:ln w="25400" cap="flat">
            <a:solidFill>
              <a:srgbClr val="FA643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33731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/>
          <p:cNvSpPr txBox="1"/>
          <p:nvPr/>
        </p:nvSpPr>
        <p:spPr>
          <a:xfrm>
            <a:off x="838200" y="2280083"/>
            <a:ext cx="7906642" cy="55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1466" lvl="1">
              <a:lnSpc>
                <a:spcPct val="150000"/>
              </a:lnSpc>
            </a:pPr>
            <a:endParaRPr lang="en-US" sz="2700" dirty="0">
              <a:solidFill>
                <a:srgbClr val="000000"/>
              </a:solidFill>
              <a:latin typeface="Nanum Gothic"/>
              <a:ea typeface="Nanum Gothic"/>
            </a:endParaRPr>
          </a:p>
        </p:txBody>
      </p:sp>
      <p:sp>
        <p:nvSpPr>
          <p:cNvPr id="12" name="AutoShape 2">
            <a:extLst>
              <a:ext uri="{FF2B5EF4-FFF2-40B4-BE49-F238E27FC236}">
                <a16:creationId xmlns:a16="http://schemas.microsoft.com/office/drawing/2014/main" id="{18667072-3B10-5C48-0C92-8F74D5EE2360}"/>
              </a:ext>
            </a:extLst>
          </p:cNvPr>
          <p:cNvSpPr/>
          <p:nvPr/>
        </p:nvSpPr>
        <p:spPr>
          <a:xfrm>
            <a:off x="11522839" y="0"/>
            <a:ext cx="6765161" cy="10287000"/>
          </a:xfrm>
          <a:prstGeom prst="rect">
            <a:avLst/>
          </a:prstGeom>
          <a:solidFill>
            <a:srgbClr val="F1F1F1"/>
          </a:solidFill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987ACC7-033A-214F-6B86-8A63C7A5DD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21" b="60853"/>
          <a:stretch/>
        </p:blipFill>
        <p:spPr>
          <a:xfrm>
            <a:off x="562899" y="1790700"/>
            <a:ext cx="17162201" cy="54853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50804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E6DC1361-330D-D9CE-46D8-A7492DA5DD26}"/>
              </a:ext>
            </a:extLst>
          </p:cNvPr>
          <p:cNvSpPr/>
          <p:nvPr/>
        </p:nvSpPr>
        <p:spPr>
          <a:xfrm>
            <a:off x="11522839" y="0"/>
            <a:ext cx="6765161" cy="10287000"/>
          </a:xfrm>
          <a:prstGeom prst="rect">
            <a:avLst/>
          </a:prstGeom>
          <a:solidFill>
            <a:srgbClr val="F1F1F1"/>
          </a:solidFill>
        </p:spPr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CF86B1F-6B92-73F7-C8F9-CF5A92CD9B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148"/>
          <a:stretch/>
        </p:blipFill>
        <p:spPr>
          <a:xfrm>
            <a:off x="752641" y="800100"/>
            <a:ext cx="16850375" cy="8382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244367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838200" y="416762"/>
            <a:ext cx="567361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49"/>
              </a:lnSpc>
            </a:pPr>
            <a:r>
              <a:rPr lang="en-US" sz="2499" dirty="0">
                <a:solidFill>
                  <a:srgbClr val="FA643F"/>
                </a:solidFill>
                <a:latin typeface="Nanum Gothic Bold"/>
              </a:rPr>
              <a:t>1</a:t>
            </a:r>
            <a:r>
              <a:rPr lang="en-US" altLang="ko-KR" sz="2499" dirty="0">
                <a:solidFill>
                  <a:srgbClr val="FA643F"/>
                </a:solidFill>
                <a:latin typeface="Nanum Gothic Bold"/>
              </a:rPr>
              <a:t>1</a:t>
            </a:r>
            <a:endParaRPr lang="en-US" sz="2499" dirty="0">
              <a:solidFill>
                <a:srgbClr val="FA643F"/>
              </a:solidFill>
              <a:latin typeface="Nanum Gothic Bold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838200" y="704387"/>
            <a:ext cx="9220200" cy="2126231"/>
            <a:chOff x="0" y="0"/>
            <a:chExt cx="10542190" cy="2442059"/>
          </a:xfrm>
        </p:grpSpPr>
        <p:sp>
          <p:nvSpPr>
            <p:cNvPr id="10" name="TextBox 10"/>
            <p:cNvSpPr txBox="1"/>
            <p:nvPr/>
          </p:nvSpPr>
          <p:spPr>
            <a:xfrm>
              <a:off x="0" y="0"/>
              <a:ext cx="10542190" cy="239668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291466" lvl="1">
                <a:lnSpc>
                  <a:spcPct val="150000"/>
                </a:lnSpc>
              </a:pPr>
              <a:r>
                <a:rPr lang="en-US" altLang="ko-KR" sz="4800" b="1" dirty="0">
                  <a:solidFill>
                    <a:srgbClr val="000000"/>
                  </a:solidFill>
                  <a:latin typeface="Nanum Gothic Bold" panose="020B0600000101010101" charset="-127"/>
                  <a:ea typeface="Nanum Gothic Bold" panose="020B0600000101010101" charset="-127"/>
                </a:rPr>
                <a:t>AI</a:t>
              </a:r>
              <a:r>
                <a:rPr lang="ko-KR" altLang="en-US" sz="4800" b="1" dirty="0">
                  <a:solidFill>
                    <a:srgbClr val="000000"/>
                  </a:solidFill>
                  <a:latin typeface="Nanum Gothic Bold" panose="020B0600000101010101" charset="-127"/>
                  <a:ea typeface="Nanum Gothic Bold" panose="020B0600000101010101" charset="-127"/>
                </a:rPr>
                <a:t>적 해결방안 코드 </a:t>
              </a:r>
              <a:r>
                <a:rPr lang="en-US" altLang="ko-KR" sz="4800" b="1" dirty="0">
                  <a:solidFill>
                    <a:srgbClr val="000000"/>
                  </a:solidFill>
                  <a:latin typeface="Nanum Gothic Bold" panose="020B0600000101010101" charset="-127"/>
                  <a:ea typeface="Nanum Gothic Bold" panose="020B0600000101010101" charset="-127"/>
                </a:rPr>
                <a:t>(1) </a:t>
              </a:r>
              <a:r>
                <a:rPr lang="ko-KR" altLang="en-US" sz="4800" b="1" dirty="0">
                  <a:solidFill>
                    <a:srgbClr val="000000"/>
                  </a:solidFill>
                  <a:latin typeface="Nanum Gothic Bold" panose="020B0600000101010101" charset="-127"/>
                  <a:ea typeface="Nanum Gothic Bold" panose="020B0600000101010101" charset="-127"/>
                </a:rPr>
                <a:t>실행결과</a:t>
              </a:r>
              <a:endParaRPr lang="en-US" altLang="ko-KR" sz="4800" b="1" dirty="0">
                <a:solidFill>
                  <a:srgbClr val="000000"/>
                </a:solidFill>
                <a:latin typeface="Nanum Gothic Bold" panose="020B0600000101010101" charset="-127"/>
                <a:ea typeface="Nanum Gothic Bold" panose="020B0600000101010101" charset="-127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809748"/>
              <a:ext cx="10542190" cy="6323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91466" lvl="1">
                <a:lnSpc>
                  <a:spcPct val="150000"/>
                </a:lnSpc>
              </a:pPr>
              <a:endParaRPr lang="en-US" sz="2700" dirty="0">
                <a:solidFill>
                  <a:srgbClr val="000000"/>
                </a:solidFill>
                <a:latin typeface="Nanum Gothic"/>
                <a:ea typeface="Nanum Gothic"/>
              </a:endParaRPr>
            </a:p>
          </p:txBody>
        </p:sp>
      </p:grpSp>
      <p:sp>
        <p:nvSpPr>
          <p:cNvPr id="12" name="AutoShape 2">
            <a:extLst>
              <a:ext uri="{FF2B5EF4-FFF2-40B4-BE49-F238E27FC236}">
                <a16:creationId xmlns:a16="http://schemas.microsoft.com/office/drawing/2014/main" id="{18667072-3B10-5C48-0C92-8F74D5EE2360}"/>
              </a:ext>
            </a:extLst>
          </p:cNvPr>
          <p:cNvSpPr/>
          <p:nvPr/>
        </p:nvSpPr>
        <p:spPr>
          <a:xfrm>
            <a:off x="11522839" y="0"/>
            <a:ext cx="6765161" cy="10287000"/>
          </a:xfrm>
          <a:prstGeom prst="rect">
            <a:avLst/>
          </a:prstGeom>
          <a:solidFill>
            <a:srgbClr val="F1F1F1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14" name="AutoShape 9">
            <a:extLst>
              <a:ext uri="{FF2B5EF4-FFF2-40B4-BE49-F238E27FC236}">
                <a16:creationId xmlns:a16="http://schemas.microsoft.com/office/drawing/2014/main" id="{566591DB-4C99-F53F-9CE7-CD0EDEBC22F1}"/>
              </a:ext>
            </a:extLst>
          </p:cNvPr>
          <p:cNvSpPr/>
          <p:nvPr/>
        </p:nvSpPr>
        <p:spPr>
          <a:xfrm>
            <a:off x="838200" y="1790700"/>
            <a:ext cx="9982200" cy="0"/>
          </a:xfrm>
          <a:prstGeom prst="line">
            <a:avLst/>
          </a:prstGeom>
          <a:ln w="25400" cap="flat">
            <a:solidFill>
              <a:srgbClr val="FA643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E154B8-7471-C4AD-15E1-BFCE24E6E0DD}"/>
              </a:ext>
            </a:extLst>
          </p:cNvPr>
          <p:cNvSpPr txBox="1"/>
          <p:nvPr/>
        </p:nvSpPr>
        <p:spPr>
          <a:xfrm>
            <a:off x="838200" y="2285053"/>
            <a:ext cx="8763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endParaRPr lang="ko-KR" altLang="en-US" sz="2400" dirty="0">
              <a:latin typeface="Nanum Gothic" panose="020B0600000101010101" charset="-127"/>
              <a:ea typeface="Nanum Gothic" panose="020B0600000101010101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22C5690-6864-3F76-F09C-CC048A536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880" y="2214993"/>
            <a:ext cx="3526320" cy="303022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3789B3F1-E4D4-ED1E-F9F4-5C1BD5A061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679" y="2214993"/>
            <a:ext cx="12195377" cy="6433704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3954E6EA-EEF7-E2B1-AAD3-9EFC25DB36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550" y="5734597"/>
            <a:ext cx="3565520" cy="297919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01771AD-216E-CD47-0D7A-5F4AEE58B573}"/>
              </a:ext>
            </a:extLst>
          </p:cNvPr>
          <p:cNvSpPr txBox="1"/>
          <p:nvPr/>
        </p:nvSpPr>
        <p:spPr>
          <a:xfrm>
            <a:off x="1215822" y="2214993"/>
            <a:ext cx="12195378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r>
              <a:rPr lang="ko-KR" altLang="en-US" dirty="0">
                <a:latin typeface="Nanum Gothic Bold" panose="020B0600000101010101" charset="-127"/>
                <a:ea typeface="Nanum Gothic Bold" panose="020B0600000101010101" charset="-127"/>
              </a:rPr>
              <a:t>수정 전 데이터 프레임 출력 결과</a:t>
            </a:r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r>
              <a:rPr lang="en-US" altLang="ko-KR" dirty="0">
                <a:latin typeface="Nanum Gothic Bold" panose="020B0600000101010101" charset="-127"/>
                <a:ea typeface="Nanum Gothic Bold" panose="020B0600000101010101" charset="-127"/>
              </a:rPr>
              <a:t>                                        			          </a:t>
            </a:r>
            <a:r>
              <a:rPr lang="ko-KR" altLang="en-US" dirty="0">
                <a:latin typeface="Nanum Gothic Bold" panose="020B0600000101010101" charset="-127"/>
                <a:ea typeface="Nanum Gothic Bold" panose="020B0600000101010101" charset="-127"/>
              </a:rPr>
              <a:t>데이터 시각화 결과</a:t>
            </a:r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r>
              <a:rPr lang="ko-KR" altLang="en-US" dirty="0">
                <a:latin typeface="Nanum Gothic Bold" panose="020B0600000101010101" charset="-127"/>
                <a:ea typeface="Nanum Gothic Bold" panose="020B0600000101010101" charset="-127"/>
              </a:rPr>
              <a:t>수정 후 데이터 프레임 출력 결과                                                           </a:t>
            </a:r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</p:txBody>
      </p:sp>
      <p:sp>
        <p:nvSpPr>
          <p:cNvPr id="20" name="AutoShape 9">
            <a:extLst>
              <a:ext uri="{FF2B5EF4-FFF2-40B4-BE49-F238E27FC236}">
                <a16:creationId xmlns:a16="http://schemas.microsoft.com/office/drawing/2014/main" id="{A75A35C5-0BC1-7816-8469-FA6D0D1CDB19}"/>
              </a:ext>
            </a:extLst>
          </p:cNvPr>
          <p:cNvSpPr/>
          <p:nvPr/>
        </p:nvSpPr>
        <p:spPr>
          <a:xfrm>
            <a:off x="1283039" y="5734597"/>
            <a:ext cx="3848570" cy="0"/>
          </a:xfrm>
          <a:prstGeom prst="line">
            <a:avLst/>
          </a:prstGeom>
          <a:ln w="25400" cap="flat">
            <a:solidFill>
              <a:srgbClr val="FA643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302596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838200" y="416762"/>
            <a:ext cx="567361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49"/>
              </a:lnSpc>
            </a:pPr>
            <a:r>
              <a:rPr lang="en-US" sz="2499" dirty="0">
                <a:solidFill>
                  <a:srgbClr val="FA643F"/>
                </a:solidFill>
                <a:latin typeface="Nanum Gothic Bold"/>
              </a:rPr>
              <a:t>12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838200" y="704387"/>
            <a:ext cx="7906642" cy="2126231"/>
            <a:chOff x="0" y="0"/>
            <a:chExt cx="10542190" cy="2442059"/>
          </a:xfrm>
        </p:grpSpPr>
        <p:sp>
          <p:nvSpPr>
            <p:cNvPr id="10" name="TextBox 10"/>
            <p:cNvSpPr txBox="1"/>
            <p:nvPr/>
          </p:nvSpPr>
          <p:spPr>
            <a:xfrm>
              <a:off x="0" y="0"/>
              <a:ext cx="10542190" cy="112410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291466" lvl="1">
                <a:lnSpc>
                  <a:spcPct val="150000"/>
                </a:lnSpc>
              </a:pPr>
              <a:r>
                <a:rPr lang="en-US" altLang="ko-KR" sz="4800" b="1" dirty="0">
                  <a:solidFill>
                    <a:srgbClr val="000000"/>
                  </a:solidFill>
                  <a:latin typeface="Nanum Gothic Bold" panose="020B0600000101010101" charset="-127"/>
                  <a:ea typeface="Nanum Gothic Bold" panose="020B0600000101010101" charset="-127"/>
                </a:rPr>
                <a:t>AI</a:t>
              </a:r>
              <a:r>
                <a:rPr lang="ko-KR" altLang="en-US" sz="4800" b="1" dirty="0">
                  <a:solidFill>
                    <a:srgbClr val="000000"/>
                  </a:solidFill>
                  <a:latin typeface="Nanum Gothic Bold" panose="020B0600000101010101" charset="-127"/>
                  <a:ea typeface="Nanum Gothic Bold" panose="020B0600000101010101" charset="-127"/>
                </a:rPr>
                <a:t>적 해결방안 코드 </a:t>
              </a:r>
              <a:r>
                <a:rPr lang="en-US" altLang="ko-KR" sz="4800" b="1" dirty="0">
                  <a:solidFill>
                    <a:srgbClr val="000000"/>
                  </a:solidFill>
                  <a:latin typeface="Nanum Gothic Bold" panose="020B0600000101010101" charset="-127"/>
                  <a:ea typeface="Nanum Gothic Bold" panose="020B0600000101010101" charset="-127"/>
                </a:rPr>
                <a:t>(2)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809748"/>
              <a:ext cx="10542190" cy="6323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91466" lvl="1">
                <a:lnSpc>
                  <a:spcPct val="150000"/>
                </a:lnSpc>
              </a:pPr>
              <a:endParaRPr lang="en-US" sz="2700" dirty="0">
                <a:solidFill>
                  <a:srgbClr val="000000"/>
                </a:solidFill>
                <a:latin typeface="Nanum Gothic"/>
                <a:ea typeface="Nanum Gothic"/>
              </a:endParaRPr>
            </a:p>
          </p:txBody>
        </p:sp>
      </p:grpSp>
      <p:sp>
        <p:nvSpPr>
          <p:cNvPr id="12" name="AutoShape 2">
            <a:extLst>
              <a:ext uri="{FF2B5EF4-FFF2-40B4-BE49-F238E27FC236}">
                <a16:creationId xmlns:a16="http://schemas.microsoft.com/office/drawing/2014/main" id="{18667072-3B10-5C48-0C92-8F74D5EE2360}"/>
              </a:ext>
            </a:extLst>
          </p:cNvPr>
          <p:cNvSpPr/>
          <p:nvPr/>
        </p:nvSpPr>
        <p:spPr>
          <a:xfrm>
            <a:off x="11522839" y="0"/>
            <a:ext cx="6765161" cy="10287000"/>
          </a:xfrm>
          <a:prstGeom prst="rect">
            <a:avLst/>
          </a:prstGeom>
          <a:solidFill>
            <a:srgbClr val="F1F1F1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14" name="AutoShape 9">
            <a:extLst>
              <a:ext uri="{FF2B5EF4-FFF2-40B4-BE49-F238E27FC236}">
                <a16:creationId xmlns:a16="http://schemas.microsoft.com/office/drawing/2014/main" id="{566591DB-4C99-F53F-9CE7-CD0EDEBC22F1}"/>
              </a:ext>
            </a:extLst>
          </p:cNvPr>
          <p:cNvSpPr/>
          <p:nvPr/>
        </p:nvSpPr>
        <p:spPr>
          <a:xfrm>
            <a:off x="838200" y="1790700"/>
            <a:ext cx="9982200" cy="0"/>
          </a:xfrm>
          <a:prstGeom prst="line">
            <a:avLst/>
          </a:prstGeom>
          <a:ln w="25400" cap="flat">
            <a:solidFill>
              <a:srgbClr val="FA643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E154B8-7471-C4AD-15E1-BFCE24E6E0DD}"/>
              </a:ext>
            </a:extLst>
          </p:cNvPr>
          <p:cNvSpPr txBox="1"/>
          <p:nvPr/>
        </p:nvSpPr>
        <p:spPr>
          <a:xfrm>
            <a:off x="838200" y="2285053"/>
            <a:ext cx="8763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개선된 환경 변수를 각 공정에 대입</a:t>
            </a:r>
            <a:r>
              <a:rPr lang="en-US" altLang="ko-KR" sz="2400" dirty="0">
                <a:latin typeface="Nanum Gothic" panose="020B0600000101010101" charset="-127"/>
                <a:ea typeface="Nanum Gothic" panose="020B0600000101010101" charset="-127"/>
              </a:rPr>
              <a:t>, </a:t>
            </a:r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빅데이터에 </a:t>
            </a:r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저장된 데이터를 바탕으로 다음의 공정을 진행</a:t>
            </a:r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전 화학 공정에서 추출한 최상의 환경 변수</a:t>
            </a:r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en-US" altLang="ko-KR" sz="2400" dirty="0">
                <a:latin typeface="Nanum Gothic" panose="020B0600000101010101" charset="-127"/>
                <a:ea typeface="Nanum Gothic" panose="020B0600000101010101" charset="-127"/>
              </a:rPr>
              <a:t>4.7</a:t>
            </a:r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에 대해 오차를 포함한 새로운 환경 변수 값 계산</a:t>
            </a:r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ko-KR" altLang="en-US" sz="2400" dirty="0">
                <a:latin typeface="Nanum Gothic Bold" panose="020B0600000101010101" charset="-127"/>
                <a:ea typeface="Nanum Gothic Bold" panose="020B0600000101010101" charset="-127"/>
              </a:rPr>
              <a:t>새로운 환경 변수 값을 통해 배출량 계산 후 시각화</a:t>
            </a:r>
            <a:endParaRPr lang="en-US" altLang="ko-KR" sz="2400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코드상에서의 새로운 배출량 계산은</a:t>
            </a:r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가상의 최상의 환경 값 </a:t>
            </a:r>
            <a:r>
              <a:rPr lang="en-US" altLang="ko-KR" sz="2400" dirty="0">
                <a:latin typeface="Nanum Gothic" panose="020B0600000101010101" charset="-127"/>
                <a:ea typeface="Nanum Gothic" panose="020B0600000101010101" charset="-127"/>
              </a:rPr>
              <a:t>4.55</a:t>
            </a:r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를 기준으로 계산</a:t>
            </a:r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</p:txBody>
      </p:sp>
      <p:sp>
        <p:nvSpPr>
          <p:cNvPr id="7" name="AutoShape 9">
            <a:extLst>
              <a:ext uri="{FF2B5EF4-FFF2-40B4-BE49-F238E27FC236}">
                <a16:creationId xmlns:a16="http://schemas.microsoft.com/office/drawing/2014/main" id="{2675FBAB-BDE2-F524-3B09-6BB2AF0D13B3}"/>
              </a:ext>
            </a:extLst>
          </p:cNvPr>
          <p:cNvSpPr/>
          <p:nvPr/>
        </p:nvSpPr>
        <p:spPr>
          <a:xfrm>
            <a:off x="838200" y="5143500"/>
            <a:ext cx="6817977" cy="0"/>
          </a:xfrm>
          <a:prstGeom prst="line">
            <a:avLst/>
          </a:prstGeom>
          <a:ln w="25400" cap="flat">
            <a:solidFill>
              <a:srgbClr val="FA643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613900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/>
          <p:cNvSpPr txBox="1"/>
          <p:nvPr/>
        </p:nvSpPr>
        <p:spPr>
          <a:xfrm>
            <a:off x="838200" y="2280083"/>
            <a:ext cx="7906642" cy="55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1466" lvl="1">
              <a:lnSpc>
                <a:spcPct val="150000"/>
              </a:lnSpc>
            </a:pPr>
            <a:endParaRPr lang="en-US" sz="2700" dirty="0">
              <a:solidFill>
                <a:srgbClr val="000000"/>
              </a:solidFill>
              <a:latin typeface="Nanum Gothic"/>
              <a:ea typeface="Nanum Gothic"/>
            </a:endParaRPr>
          </a:p>
        </p:txBody>
      </p:sp>
      <p:sp>
        <p:nvSpPr>
          <p:cNvPr id="12" name="AutoShape 2">
            <a:extLst>
              <a:ext uri="{FF2B5EF4-FFF2-40B4-BE49-F238E27FC236}">
                <a16:creationId xmlns:a16="http://schemas.microsoft.com/office/drawing/2014/main" id="{18667072-3B10-5C48-0C92-8F74D5EE2360}"/>
              </a:ext>
            </a:extLst>
          </p:cNvPr>
          <p:cNvSpPr/>
          <p:nvPr/>
        </p:nvSpPr>
        <p:spPr>
          <a:xfrm>
            <a:off x="11522839" y="0"/>
            <a:ext cx="6765161" cy="10287000"/>
          </a:xfrm>
          <a:prstGeom prst="rect">
            <a:avLst/>
          </a:prstGeom>
          <a:solidFill>
            <a:srgbClr val="F1F1F1"/>
          </a:solidFill>
        </p:spPr>
        <p:txBody>
          <a:bodyPr/>
          <a:lstStyle/>
          <a:p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D0727C9-1615-D886-912A-9BFC86E20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90500"/>
            <a:ext cx="12801600" cy="999621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042339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838200" y="416762"/>
            <a:ext cx="567361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49"/>
              </a:lnSpc>
            </a:pPr>
            <a:r>
              <a:rPr lang="en-US" sz="2499" dirty="0">
                <a:solidFill>
                  <a:srgbClr val="FA643F"/>
                </a:solidFill>
                <a:latin typeface="Nanum Gothic Bold"/>
              </a:rPr>
              <a:t>1</a:t>
            </a:r>
            <a:r>
              <a:rPr lang="en-US" altLang="ko-KR" sz="2499" dirty="0">
                <a:solidFill>
                  <a:srgbClr val="FA643F"/>
                </a:solidFill>
                <a:latin typeface="Nanum Gothic Bold"/>
              </a:rPr>
              <a:t>3</a:t>
            </a:r>
            <a:endParaRPr lang="en-US" sz="2499" dirty="0">
              <a:solidFill>
                <a:srgbClr val="FA643F"/>
              </a:solidFill>
              <a:latin typeface="Nanum Gothic Bold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838200" y="704387"/>
            <a:ext cx="9220200" cy="2126231"/>
            <a:chOff x="0" y="0"/>
            <a:chExt cx="10542190" cy="2442059"/>
          </a:xfrm>
        </p:grpSpPr>
        <p:sp>
          <p:nvSpPr>
            <p:cNvPr id="10" name="TextBox 10"/>
            <p:cNvSpPr txBox="1"/>
            <p:nvPr/>
          </p:nvSpPr>
          <p:spPr>
            <a:xfrm>
              <a:off x="0" y="0"/>
              <a:ext cx="10542190" cy="112410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291466" lvl="1">
                <a:lnSpc>
                  <a:spcPct val="150000"/>
                </a:lnSpc>
              </a:pPr>
              <a:r>
                <a:rPr lang="en-US" altLang="ko-KR" sz="4800" b="1" dirty="0">
                  <a:solidFill>
                    <a:srgbClr val="000000"/>
                  </a:solidFill>
                  <a:latin typeface="Nanum Gothic Bold" panose="020B0600000101010101" charset="-127"/>
                  <a:ea typeface="Nanum Gothic Bold" panose="020B0600000101010101" charset="-127"/>
                </a:rPr>
                <a:t>AI</a:t>
              </a:r>
              <a:r>
                <a:rPr lang="ko-KR" altLang="en-US" sz="4800" b="1" dirty="0">
                  <a:solidFill>
                    <a:srgbClr val="000000"/>
                  </a:solidFill>
                  <a:latin typeface="Nanum Gothic Bold" panose="020B0600000101010101" charset="-127"/>
                  <a:ea typeface="Nanum Gothic Bold" panose="020B0600000101010101" charset="-127"/>
                </a:rPr>
                <a:t>적 해결방안 코드 </a:t>
              </a:r>
              <a:r>
                <a:rPr lang="en-US" altLang="ko-KR" sz="4800" b="1" dirty="0">
                  <a:solidFill>
                    <a:srgbClr val="000000"/>
                  </a:solidFill>
                  <a:latin typeface="Nanum Gothic Bold" panose="020B0600000101010101" charset="-127"/>
                  <a:ea typeface="Nanum Gothic Bold" panose="020B0600000101010101" charset="-127"/>
                </a:rPr>
                <a:t>(2) </a:t>
              </a:r>
              <a:r>
                <a:rPr lang="ko-KR" altLang="en-US" sz="4800" b="1" dirty="0">
                  <a:solidFill>
                    <a:srgbClr val="000000"/>
                  </a:solidFill>
                  <a:latin typeface="Nanum Gothic Bold" panose="020B0600000101010101" charset="-127"/>
                  <a:ea typeface="Nanum Gothic Bold" panose="020B0600000101010101" charset="-127"/>
                </a:rPr>
                <a:t>실행결과</a:t>
              </a:r>
              <a:endParaRPr lang="en-US" altLang="ko-KR" sz="4800" b="1" dirty="0">
                <a:solidFill>
                  <a:srgbClr val="000000"/>
                </a:solidFill>
                <a:latin typeface="Nanum Gothic Bold" panose="020B0600000101010101" charset="-127"/>
                <a:ea typeface="Nanum Gothic Bold" panose="020B0600000101010101" charset="-127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809748"/>
              <a:ext cx="10542190" cy="6323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91466" lvl="1">
                <a:lnSpc>
                  <a:spcPct val="150000"/>
                </a:lnSpc>
              </a:pPr>
              <a:endParaRPr lang="en-US" sz="2700" dirty="0">
                <a:solidFill>
                  <a:srgbClr val="000000"/>
                </a:solidFill>
                <a:latin typeface="Nanum Gothic"/>
                <a:ea typeface="Nanum Gothic"/>
              </a:endParaRPr>
            </a:p>
          </p:txBody>
        </p:sp>
      </p:grpSp>
      <p:sp>
        <p:nvSpPr>
          <p:cNvPr id="12" name="AutoShape 2">
            <a:extLst>
              <a:ext uri="{FF2B5EF4-FFF2-40B4-BE49-F238E27FC236}">
                <a16:creationId xmlns:a16="http://schemas.microsoft.com/office/drawing/2014/main" id="{18667072-3B10-5C48-0C92-8F74D5EE2360}"/>
              </a:ext>
            </a:extLst>
          </p:cNvPr>
          <p:cNvSpPr/>
          <p:nvPr/>
        </p:nvSpPr>
        <p:spPr>
          <a:xfrm>
            <a:off x="11522839" y="0"/>
            <a:ext cx="6765161" cy="10287000"/>
          </a:xfrm>
          <a:prstGeom prst="rect">
            <a:avLst/>
          </a:prstGeom>
          <a:solidFill>
            <a:srgbClr val="F1F1F1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14" name="AutoShape 9">
            <a:extLst>
              <a:ext uri="{FF2B5EF4-FFF2-40B4-BE49-F238E27FC236}">
                <a16:creationId xmlns:a16="http://schemas.microsoft.com/office/drawing/2014/main" id="{566591DB-4C99-F53F-9CE7-CD0EDEBC22F1}"/>
              </a:ext>
            </a:extLst>
          </p:cNvPr>
          <p:cNvSpPr/>
          <p:nvPr/>
        </p:nvSpPr>
        <p:spPr>
          <a:xfrm>
            <a:off x="838200" y="1790700"/>
            <a:ext cx="9982200" cy="0"/>
          </a:xfrm>
          <a:prstGeom prst="line">
            <a:avLst/>
          </a:prstGeom>
          <a:ln w="25400" cap="flat">
            <a:solidFill>
              <a:srgbClr val="FA643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E154B8-7471-C4AD-15E1-BFCE24E6E0DD}"/>
              </a:ext>
            </a:extLst>
          </p:cNvPr>
          <p:cNvSpPr txBox="1"/>
          <p:nvPr/>
        </p:nvSpPr>
        <p:spPr>
          <a:xfrm>
            <a:off x="838200" y="2285053"/>
            <a:ext cx="8763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endParaRPr lang="ko-KR" altLang="en-US" sz="2400" dirty="0">
              <a:latin typeface="Nanum Gothic" panose="020B0600000101010101" charset="-127"/>
              <a:ea typeface="Nanum Gothic" panose="020B0600000101010101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1771AD-216E-CD47-0D7A-5F4AEE58B573}"/>
              </a:ext>
            </a:extLst>
          </p:cNvPr>
          <p:cNvSpPr txBox="1"/>
          <p:nvPr/>
        </p:nvSpPr>
        <p:spPr>
          <a:xfrm>
            <a:off x="1194767" y="2177940"/>
            <a:ext cx="12195378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r>
              <a:rPr lang="ko-KR" altLang="en-US" dirty="0">
                <a:latin typeface="Nanum Gothic Bold" panose="020B0600000101010101" charset="-127"/>
                <a:ea typeface="Nanum Gothic Bold" panose="020B0600000101010101" charset="-127"/>
              </a:rPr>
              <a:t>두 번째 공정에서의 데이터 출력 결과 </a:t>
            </a:r>
            <a:r>
              <a:rPr lang="en-US" altLang="ko-KR" dirty="0">
                <a:latin typeface="Nanum Gothic Bold" panose="020B0600000101010101" charset="-127"/>
                <a:ea typeface="Nanum Gothic Bold" panose="020B0600000101010101" charset="-127"/>
              </a:rPr>
              <a:t>(</a:t>
            </a:r>
            <a:r>
              <a:rPr lang="ko-KR" altLang="en-US" dirty="0">
                <a:latin typeface="Nanum Gothic Bold" panose="020B0600000101010101" charset="-127"/>
                <a:ea typeface="Nanum Gothic Bold" panose="020B0600000101010101" charset="-127"/>
              </a:rPr>
              <a:t>정렬 후</a:t>
            </a:r>
            <a:r>
              <a:rPr lang="en-US" altLang="ko-KR" dirty="0">
                <a:latin typeface="Nanum Gothic Bold" panose="020B0600000101010101" charset="-127"/>
                <a:ea typeface="Nanum Gothic Bold" panose="020B0600000101010101" charset="-127"/>
              </a:rPr>
              <a:t>)</a:t>
            </a: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r>
              <a:rPr lang="en-US" altLang="ko-KR" dirty="0">
                <a:latin typeface="Nanum Gothic Bold" panose="020B0600000101010101" charset="-127"/>
                <a:ea typeface="Nanum Gothic Bold" panose="020B0600000101010101" charset="-127"/>
              </a:rPr>
              <a:t>                                        			            </a:t>
            </a:r>
            <a:r>
              <a:rPr lang="ko-KR" altLang="en-US" dirty="0">
                <a:latin typeface="Nanum Gothic Bold" panose="020B0600000101010101" charset="-127"/>
                <a:ea typeface="Nanum Gothic Bold" panose="020B0600000101010101" charset="-127"/>
              </a:rPr>
              <a:t>두 번째 공정 데이터 시각화 결과</a:t>
            </a:r>
            <a:endParaRPr lang="en-US" altLang="ko-KR" dirty="0">
              <a:latin typeface="Nanum Gothic Bold" panose="020B0600000101010101" charset="-127"/>
              <a:ea typeface="Nanum Gothic Bold" panose="020B0600000101010101" charset="-127"/>
            </a:endParaRPr>
          </a:p>
        </p:txBody>
      </p:sp>
      <p:sp>
        <p:nvSpPr>
          <p:cNvPr id="20" name="AutoShape 9">
            <a:extLst>
              <a:ext uri="{FF2B5EF4-FFF2-40B4-BE49-F238E27FC236}">
                <a16:creationId xmlns:a16="http://schemas.microsoft.com/office/drawing/2014/main" id="{A75A35C5-0BC1-7816-8469-FA6D0D1CDB19}"/>
              </a:ext>
            </a:extLst>
          </p:cNvPr>
          <p:cNvSpPr/>
          <p:nvPr/>
        </p:nvSpPr>
        <p:spPr>
          <a:xfrm>
            <a:off x="1241328" y="5734596"/>
            <a:ext cx="4702271" cy="18503"/>
          </a:xfrm>
          <a:prstGeom prst="line">
            <a:avLst/>
          </a:prstGeom>
          <a:ln w="25400" cap="flat">
            <a:solidFill>
              <a:srgbClr val="FA643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F18FC61-A666-9977-2357-7D3CB19AD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329" y="2177940"/>
            <a:ext cx="3597795" cy="284183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51544D6-A76D-833A-62BC-C1852FFF8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9300" y="1867003"/>
            <a:ext cx="11811000" cy="63055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DBC63E-E2EF-F57E-D821-B236CE2AECD5}"/>
              </a:ext>
            </a:extLst>
          </p:cNvPr>
          <p:cNvSpPr txBox="1"/>
          <p:nvPr/>
        </p:nvSpPr>
        <p:spPr>
          <a:xfrm>
            <a:off x="457200" y="6472887"/>
            <a:ext cx="57530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해당 공정이 끝난 후 최소 </a:t>
            </a:r>
            <a:r>
              <a:rPr lang="en-US" altLang="ko-KR" sz="2400" dirty="0"/>
              <a:t>Emission </a:t>
            </a:r>
            <a:r>
              <a:rPr lang="ko-KR" altLang="en-US" sz="2400" dirty="0"/>
              <a:t>값이 전 공정보다 작다면</a:t>
            </a:r>
            <a:r>
              <a:rPr lang="en-US" altLang="ko-KR" sz="2400" dirty="0"/>
              <a:t>, </a:t>
            </a:r>
            <a:r>
              <a:rPr lang="ko-KR" altLang="en-US" sz="2400" dirty="0"/>
              <a:t>새로운 최적의 환경 변수 </a:t>
            </a:r>
            <a:r>
              <a:rPr lang="en-US" altLang="ko-KR" sz="2400" dirty="0"/>
              <a:t>4.45</a:t>
            </a:r>
            <a:r>
              <a:rPr lang="ko-KR" altLang="en-US" sz="2400" dirty="0"/>
              <a:t>로 모든 행을 초기화</a:t>
            </a:r>
            <a:r>
              <a:rPr lang="en-US" altLang="ko-KR" sz="2400" dirty="0"/>
              <a:t>, </a:t>
            </a:r>
            <a:r>
              <a:rPr lang="ko-KR" altLang="en-US" sz="2400" dirty="0"/>
              <a:t>빅데이터에 다시 저장 후 해당 과정을 반복</a:t>
            </a:r>
          </a:p>
        </p:txBody>
      </p:sp>
    </p:spTree>
    <p:extLst>
      <p:ext uri="{BB962C8B-B14F-4D97-AF65-F5344CB8AC3E}">
        <p14:creationId xmlns:p14="http://schemas.microsoft.com/office/powerpoint/2010/main" val="17811514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838200" y="416762"/>
            <a:ext cx="567361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49"/>
              </a:lnSpc>
            </a:pPr>
            <a:r>
              <a:rPr lang="en-US" sz="2499" dirty="0">
                <a:solidFill>
                  <a:srgbClr val="FA643F"/>
                </a:solidFill>
                <a:latin typeface="Nanum Gothic Bold"/>
              </a:rPr>
              <a:t>1</a:t>
            </a:r>
            <a:r>
              <a:rPr lang="en-US" altLang="ko-KR" sz="2499" dirty="0">
                <a:solidFill>
                  <a:srgbClr val="FA643F"/>
                </a:solidFill>
                <a:latin typeface="Nanum Gothic Bold"/>
              </a:rPr>
              <a:t>4</a:t>
            </a:r>
            <a:endParaRPr lang="en-US" sz="2499" dirty="0">
              <a:solidFill>
                <a:srgbClr val="FA643F"/>
              </a:solidFill>
              <a:latin typeface="Nanum Gothic Bold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838200" y="704387"/>
            <a:ext cx="7906642" cy="2126231"/>
            <a:chOff x="0" y="0"/>
            <a:chExt cx="10542190" cy="2442059"/>
          </a:xfrm>
        </p:grpSpPr>
        <p:sp>
          <p:nvSpPr>
            <p:cNvPr id="10" name="TextBox 10"/>
            <p:cNvSpPr txBox="1"/>
            <p:nvPr/>
          </p:nvSpPr>
          <p:spPr>
            <a:xfrm>
              <a:off x="0" y="0"/>
              <a:ext cx="10542190" cy="112410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291466" lvl="1">
                <a:lnSpc>
                  <a:spcPct val="150000"/>
                </a:lnSpc>
              </a:pPr>
              <a:r>
                <a:rPr lang="ko-KR" altLang="en-US" sz="4800" b="1" dirty="0">
                  <a:solidFill>
                    <a:srgbClr val="000000"/>
                  </a:solidFill>
                  <a:latin typeface="Nanum Gothic Bold" panose="020B0600000101010101" charset="-127"/>
                  <a:ea typeface="Nanum Gothic Bold" panose="020B0600000101010101" charset="-127"/>
                </a:rPr>
                <a:t>기대 효과</a:t>
              </a:r>
              <a:endParaRPr lang="en-US" altLang="ko-KR" sz="4800" b="1" dirty="0">
                <a:solidFill>
                  <a:srgbClr val="000000"/>
                </a:solidFill>
                <a:latin typeface="Nanum Gothic Bold" panose="020B0600000101010101" charset="-127"/>
                <a:ea typeface="Nanum Gothic Bold" panose="020B0600000101010101" charset="-127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809748"/>
              <a:ext cx="10542190" cy="6323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91466" lvl="1">
                <a:lnSpc>
                  <a:spcPct val="150000"/>
                </a:lnSpc>
              </a:pPr>
              <a:endParaRPr lang="en-US" sz="2700" dirty="0">
                <a:solidFill>
                  <a:srgbClr val="000000"/>
                </a:solidFill>
                <a:latin typeface="Nanum Gothic"/>
                <a:ea typeface="Nanum Gothic"/>
              </a:endParaRPr>
            </a:p>
          </p:txBody>
        </p:sp>
      </p:grpSp>
      <p:sp>
        <p:nvSpPr>
          <p:cNvPr id="12" name="AutoShape 2">
            <a:extLst>
              <a:ext uri="{FF2B5EF4-FFF2-40B4-BE49-F238E27FC236}">
                <a16:creationId xmlns:a16="http://schemas.microsoft.com/office/drawing/2014/main" id="{18667072-3B10-5C48-0C92-8F74D5EE2360}"/>
              </a:ext>
            </a:extLst>
          </p:cNvPr>
          <p:cNvSpPr/>
          <p:nvPr/>
        </p:nvSpPr>
        <p:spPr>
          <a:xfrm>
            <a:off x="11522839" y="0"/>
            <a:ext cx="6765161" cy="10287000"/>
          </a:xfrm>
          <a:prstGeom prst="rect">
            <a:avLst/>
          </a:prstGeom>
          <a:solidFill>
            <a:srgbClr val="F1F1F1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14" name="AutoShape 9">
            <a:extLst>
              <a:ext uri="{FF2B5EF4-FFF2-40B4-BE49-F238E27FC236}">
                <a16:creationId xmlns:a16="http://schemas.microsoft.com/office/drawing/2014/main" id="{566591DB-4C99-F53F-9CE7-CD0EDEBC22F1}"/>
              </a:ext>
            </a:extLst>
          </p:cNvPr>
          <p:cNvSpPr/>
          <p:nvPr/>
        </p:nvSpPr>
        <p:spPr>
          <a:xfrm>
            <a:off x="838200" y="1790700"/>
            <a:ext cx="9982200" cy="0"/>
          </a:xfrm>
          <a:prstGeom prst="line">
            <a:avLst/>
          </a:prstGeom>
          <a:ln w="25400" cap="flat">
            <a:solidFill>
              <a:srgbClr val="FA643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7D920E-C067-88A1-4C6E-2C27AAC2CD92}"/>
              </a:ext>
            </a:extLst>
          </p:cNvPr>
          <p:cNvSpPr txBox="1"/>
          <p:nvPr/>
        </p:nvSpPr>
        <p:spPr>
          <a:xfrm>
            <a:off x="838200" y="2171700"/>
            <a:ext cx="1043940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Nanum Gothic Bold" panose="020B0600000101010101" charset="-127"/>
                <a:ea typeface="Nanum Gothic Bold" panose="020B0600000101010101" charset="-127"/>
              </a:rPr>
              <a:t>프로그램 사용으로 기대할 수 있는 효과</a:t>
            </a:r>
            <a:endParaRPr lang="en-US" altLang="ko-KR" sz="2800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endParaRPr lang="en-US" altLang="ko-KR" sz="2800" dirty="0">
              <a:latin typeface="Nanum Gothic Bold" panose="020B0600000101010101" charset="-127"/>
              <a:ea typeface="Nanum Gothic Bold" panose="020B0600000101010101" charset="-127"/>
            </a:endParaRPr>
          </a:p>
          <a:p>
            <a:pPr marL="342900" indent="-342900">
              <a:buAutoNum type="arabicPeriod"/>
            </a:pPr>
            <a:r>
              <a:rPr lang="ko-KR" altLang="en-US" sz="2400" dirty="0"/>
              <a:t>빅데이터를 이용한 공유 자원의 활용으로 최적의 결과를 동시에 여러 공정에 적용 가능</a:t>
            </a:r>
            <a:endParaRPr lang="en-US" altLang="ko-KR" sz="2400" dirty="0"/>
          </a:p>
          <a:p>
            <a:pPr marL="342900" indent="-342900">
              <a:buAutoNum type="arabicPeriod"/>
            </a:pPr>
            <a:r>
              <a:rPr lang="ko-KR" altLang="en-US" sz="2400" dirty="0"/>
              <a:t>프로그램을 사용한 공정의 반복에 따라 더 나은 환경변수를 학습하는 </a:t>
            </a:r>
            <a:r>
              <a:rPr lang="en-US" altLang="ko-KR" sz="2400" dirty="0"/>
              <a:t>AI</a:t>
            </a:r>
            <a:r>
              <a:rPr lang="ko-KR" altLang="en-US" sz="2400" dirty="0"/>
              <a:t>적 해결 방안으로 지속적인 오염 물질 배출 감소를 기대 가능</a:t>
            </a:r>
            <a:endParaRPr lang="en-US" altLang="ko-KR" sz="2400" dirty="0"/>
          </a:p>
          <a:p>
            <a:pPr marL="342900" indent="-342900">
              <a:buAutoNum type="arabicPeriod"/>
            </a:pPr>
            <a:r>
              <a:rPr lang="ko-KR" altLang="en-US" sz="2400" dirty="0"/>
              <a:t>해당 프로그램을 사용하는 산업체의 수가 증가할수록 최적의 경우를 찾을 확률이 증가함과 동시에 오염 배출량의 감소율이 증가하는 효과 기대 가능</a:t>
            </a:r>
            <a:endParaRPr lang="en-US" altLang="ko-KR" sz="2400" dirty="0"/>
          </a:p>
          <a:p>
            <a:pPr marL="342900" indent="-342900">
              <a:buAutoNum type="arabicPeriod"/>
            </a:pPr>
            <a:endParaRPr lang="en-US" altLang="ko-KR" sz="2400" dirty="0"/>
          </a:p>
          <a:p>
            <a:pPr marL="342900" indent="-342900">
              <a:buAutoNum type="arabicPeriod"/>
            </a:pPr>
            <a:endParaRPr lang="en-US" altLang="ko-KR" sz="2400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sz="2400" dirty="0"/>
          </a:p>
          <a:p>
            <a:r>
              <a:rPr lang="ko-KR" altLang="en-US" sz="2400" dirty="0"/>
              <a:t>대기 오염에 영향을 끼치는 화학 공정에서 배출되는 오염 물질의 양을 단기적으로 줄일 수 있고</a:t>
            </a:r>
            <a:r>
              <a:rPr lang="en-US" altLang="ko-KR" sz="2400" dirty="0"/>
              <a:t>, </a:t>
            </a:r>
            <a:r>
              <a:rPr lang="ko-KR" altLang="en-US" sz="2400" dirty="0"/>
              <a:t>더 나아가 </a:t>
            </a:r>
            <a:r>
              <a:rPr lang="en-US" altLang="ko-KR" sz="2400" dirty="0"/>
              <a:t>AI</a:t>
            </a:r>
            <a:r>
              <a:rPr lang="ko-KR" altLang="en-US" sz="2400" dirty="0"/>
              <a:t>적 학습을 통해 장기적인 배출량 감소에 영향을 끼쳐 전체적인 대기오염도를 줄일 수 있을 것으로 전망된다</a:t>
            </a:r>
            <a:r>
              <a:rPr lang="en-US" altLang="ko-KR" sz="2400" dirty="0"/>
              <a:t>.</a:t>
            </a:r>
          </a:p>
          <a:p>
            <a:endParaRPr lang="ko-KR" altLang="en-US" dirty="0"/>
          </a:p>
        </p:txBody>
      </p:sp>
      <p:sp>
        <p:nvSpPr>
          <p:cNvPr id="3" name="AutoShape 9">
            <a:extLst>
              <a:ext uri="{FF2B5EF4-FFF2-40B4-BE49-F238E27FC236}">
                <a16:creationId xmlns:a16="http://schemas.microsoft.com/office/drawing/2014/main" id="{1CCC90CF-B57B-3594-AE67-777184BB3C2B}"/>
              </a:ext>
            </a:extLst>
          </p:cNvPr>
          <p:cNvSpPr/>
          <p:nvPr/>
        </p:nvSpPr>
        <p:spPr>
          <a:xfrm>
            <a:off x="838200" y="6438900"/>
            <a:ext cx="9982200" cy="0"/>
          </a:xfrm>
          <a:prstGeom prst="line">
            <a:avLst/>
          </a:prstGeom>
          <a:ln w="25400" cap="flat">
            <a:solidFill>
              <a:srgbClr val="FA643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3265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699" y="1028700"/>
            <a:ext cx="16230600" cy="8229600"/>
          </a:xfrm>
          <a:prstGeom prst="rect">
            <a:avLst/>
          </a:prstGeom>
          <a:solidFill>
            <a:srgbClr val="F1F1F1"/>
          </a:solidFill>
        </p:spPr>
        <p:txBody>
          <a:bodyPr/>
          <a:lstStyle/>
          <a:p>
            <a:endParaRPr lang="ko-KR" altLang="en-US" dirty="0"/>
          </a:p>
        </p:txBody>
      </p:sp>
      <p:grpSp>
        <p:nvGrpSpPr>
          <p:cNvPr id="3" name="Group 3"/>
          <p:cNvGrpSpPr/>
          <p:nvPr/>
        </p:nvGrpSpPr>
        <p:grpSpPr>
          <a:xfrm>
            <a:off x="2906846" y="3318997"/>
            <a:ext cx="12474306" cy="2731068"/>
            <a:chOff x="7" y="9525"/>
            <a:chExt cx="16632408" cy="3641424"/>
          </a:xfrm>
        </p:grpSpPr>
        <p:sp>
          <p:nvSpPr>
            <p:cNvPr id="4" name="TextBox 4"/>
            <p:cNvSpPr txBox="1"/>
            <p:nvPr/>
          </p:nvSpPr>
          <p:spPr>
            <a:xfrm>
              <a:off x="10" y="1138616"/>
              <a:ext cx="16632404" cy="1847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0800"/>
                </a:lnSpc>
                <a:spcBef>
                  <a:spcPct val="0"/>
                </a:spcBef>
              </a:pPr>
              <a:r>
                <a:rPr lang="en-US" sz="9000">
                  <a:solidFill>
                    <a:srgbClr val="000000"/>
                  </a:solidFill>
                  <a:latin typeface="Nanum Gothic Bold"/>
                  <a:ea typeface="Nanum Gothic Bold"/>
                </a:rPr>
                <a:t>감사합니다!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767065" y="9525"/>
              <a:ext cx="1098291" cy="461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49"/>
                </a:lnSpc>
              </a:pPr>
              <a:r>
                <a:rPr lang="en-US" sz="2499" dirty="0">
                  <a:solidFill>
                    <a:srgbClr val="FA643F"/>
                  </a:solidFill>
                  <a:latin typeface="Nanum Gothic Bold"/>
                </a:rPr>
                <a:t>1</a:t>
              </a:r>
              <a:r>
                <a:rPr lang="en-US" altLang="ko-KR" sz="2499" dirty="0">
                  <a:solidFill>
                    <a:srgbClr val="FA643F"/>
                  </a:solidFill>
                  <a:latin typeface="Nanum Gothic Bold"/>
                </a:rPr>
                <a:t>5</a:t>
              </a:r>
              <a:endParaRPr lang="en-US" sz="2499" dirty="0">
                <a:solidFill>
                  <a:srgbClr val="FA643F"/>
                </a:solidFill>
                <a:latin typeface="Nanum Gothic Bold"/>
              </a:endParaRPr>
            </a:p>
          </p:txBody>
        </p:sp>
        <p:sp>
          <p:nvSpPr>
            <p:cNvPr id="7" name="AutoShape 7"/>
            <p:cNvSpPr/>
            <p:nvPr/>
          </p:nvSpPr>
          <p:spPr>
            <a:xfrm rot="2624">
              <a:off x="7" y="3650949"/>
              <a:ext cx="16632408" cy="0"/>
            </a:xfrm>
            <a:prstGeom prst="line">
              <a:avLst/>
            </a:prstGeom>
            <a:ln w="25400" cap="flat">
              <a:solidFill>
                <a:srgbClr val="FA643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ko-KR" altLang="en-US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676400" y="972320"/>
            <a:ext cx="567361" cy="365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49"/>
              </a:lnSpc>
            </a:pPr>
            <a:r>
              <a:rPr lang="en-US" sz="2499" dirty="0">
                <a:solidFill>
                  <a:srgbClr val="FA643F"/>
                </a:solidFill>
                <a:latin typeface="Nanum Gothic Bold"/>
              </a:rPr>
              <a:t>02</a:t>
            </a:r>
          </a:p>
        </p:txBody>
      </p:sp>
      <p:grpSp>
        <p:nvGrpSpPr>
          <p:cNvPr id="20" name="Group 9">
            <a:extLst>
              <a:ext uri="{FF2B5EF4-FFF2-40B4-BE49-F238E27FC236}">
                <a16:creationId xmlns:a16="http://schemas.microsoft.com/office/drawing/2014/main" id="{E0A1A0E0-6A77-2711-99A6-A850B161B641}"/>
              </a:ext>
            </a:extLst>
          </p:cNvPr>
          <p:cNvGrpSpPr/>
          <p:nvPr/>
        </p:nvGrpSpPr>
        <p:grpSpPr>
          <a:xfrm>
            <a:off x="1447800" y="1485900"/>
            <a:ext cx="9067800" cy="7244028"/>
            <a:chOff x="-153412" y="-61761"/>
            <a:chExt cx="12090401" cy="5871403"/>
          </a:xfrm>
        </p:grpSpPr>
        <p:sp>
          <p:nvSpPr>
            <p:cNvPr id="21" name="TextBox 10">
              <a:extLst>
                <a:ext uri="{FF2B5EF4-FFF2-40B4-BE49-F238E27FC236}">
                  <a16:creationId xmlns:a16="http://schemas.microsoft.com/office/drawing/2014/main" id="{4B447582-0C29-DB07-8AD5-4F5ABB6E9FD8}"/>
                </a:ext>
              </a:extLst>
            </p:cNvPr>
            <p:cNvSpPr txBox="1"/>
            <p:nvPr/>
          </p:nvSpPr>
          <p:spPr>
            <a:xfrm>
              <a:off x="49788" y="-61761"/>
              <a:ext cx="10542190" cy="1409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399"/>
                </a:lnSpc>
                <a:spcBef>
                  <a:spcPct val="0"/>
                </a:spcBef>
              </a:pPr>
              <a:r>
                <a:rPr lang="ko-KR" altLang="en-US" sz="6999" dirty="0">
                  <a:solidFill>
                    <a:srgbClr val="000000"/>
                  </a:solidFill>
                  <a:ea typeface="Nanum Gothic Bold"/>
                </a:rPr>
                <a:t>목차</a:t>
              </a:r>
              <a:endParaRPr lang="en-US" sz="6999" dirty="0">
                <a:solidFill>
                  <a:srgbClr val="000000"/>
                </a:solidFill>
                <a:ea typeface="Nanum Gothic Bold"/>
              </a:endParaRPr>
            </a:p>
          </p:txBody>
        </p:sp>
        <p:sp>
          <p:nvSpPr>
            <p:cNvPr id="22" name="TextBox 11">
              <a:extLst>
                <a:ext uri="{FF2B5EF4-FFF2-40B4-BE49-F238E27FC236}">
                  <a16:creationId xmlns:a16="http://schemas.microsoft.com/office/drawing/2014/main" id="{A236461F-0779-00D6-8BFD-ECE473CEDF5C}"/>
                </a:ext>
              </a:extLst>
            </p:cNvPr>
            <p:cNvSpPr txBox="1"/>
            <p:nvPr/>
          </p:nvSpPr>
          <p:spPr>
            <a:xfrm>
              <a:off x="-153412" y="1173466"/>
              <a:ext cx="12090401" cy="463617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291466" lvl="1">
                <a:lnSpc>
                  <a:spcPct val="150000"/>
                </a:lnSpc>
              </a:pPr>
              <a:r>
                <a:rPr lang="en-US" altLang="ko-KR" sz="3600" dirty="0">
                  <a:solidFill>
                    <a:srgbClr val="000000"/>
                  </a:solidFill>
                  <a:latin typeface="Nanum Gothic Bold" panose="020B0600000101010101" charset="-127"/>
                  <a:ea typeface="Nanum Gothic Bold" panose="020B0600000101010101" charset="-127"/>
                </a:rPr>
                <a:t>1) </a:t>
              </a:r>
              <a:r>
                <a:rPr lang="ko-KR" altLang="en-US" sz="3600" dirty="0">
                  <a:solidFill>
                    <a:srgbClr val="000000"/>
                  </a:solidFill>
                  <a:latin typeface="Nanum Gothic Bold" panose="020B0600000101010101" charset="-127"/>
                  <a:ea typeface="Nanum Gothic Bold" panose="020B0600000101010101" charset="-127"/>
                </a:rPr>
                <a:t>기획 단계</a:t>
              </a:r>
              <a:endParaRPr lang="en-US" altLang="ko-KR" sz="3600" dirty="0">
                <a:solidFill>
                  <a:srgbClr val="000000"/>
                </a:solidFill>
                <a:latin typeface="Nanum Gothic Bold" panose="020B0600000101010101" charset="-127"/>
                <a:ea typeface="Nanum Gothic Bold" panose="020B0600000101010101" charset="-127"/>
              </a:endParaRPr>
            </a:p>
            <a:p>
              <a:pPr marL="582932" lvl="1" indent="-291466">
                <a:lnSpc>
                  <a:spcPct val="150000"/>
                </a:lnSpc>
                <a:buFont typeface="Arial"/>
                <a:buChar char="•"/>
              </a:pPr>
              <a:r>
                <a:rPr lang="ko-KR" altLang="en-US" sz="3600" dirty="0">
                  <a:solidFill>
                    <a:srgbClr val="000000"/>
                  </a:solidFill>
                  <a:latin typeface="Nanum Gothic"/>
                  <a:ea typeface="Nanum Gothic"/>
                </a:rPr>
                <a:t>   대기 오염에 관한 사회적 문제</a:t>
              </a:r>
              <a:endParaRPr lang="en-US" altLang="ko-KR" sz="3600" dirty="0">
                <a:solidFill>
                  <a:srgbClr val="000000"/>
                </a:solidFill>
                <a:latin typeface="Nanum Gothic"/>
                <a:ea typeface="Nanum Gothic"/>
              </a:endParaRPr>
            </a:p>
            <a:p>
              <a:pPr marL="582932" lvl="1" indent="-291466">
                <a:lnSpc>
                  <a:spcPct val="150000"/>
                </a:lnSpc>
                <a:buFont typeface="Arial"/>
                <a:buChar char="•"/>
              </a:pPr>
              <a:r>
                <a:rPr lang="ko-KR" altLang="en-US" sz="3600" dirty="0">
                  <a:solidFill>
                    <a:srgbClr val="000000"/>
                  </a:solidFill>
                  <a:latin typeface="Nanum Gothic"/>
                  <a:ea typeface="Nanum Gothic"/>
                </a:rPr>
                <a:t>   대기 오염의 원인 및 종류 분석</a:t>
              </a:r>
              <a:endParaRPr lang="en-US" sz="3600" dirty="0">
                <a:solidFill>
                  <a:srgbClr val="000000"/>
                </a:solidFill>
                <a:latin typeface="Nanum Gothic"/>
                <a:ea typeface="Nanum Gothic"/>
              </a:endParaRPr>
            </a:p>
            <a:p>
              <a:pPr marL="582932" lvl="1" indent="-291466">
                <a:lnSpc>
                  <a:spcPct val="150000"/>
                </a:lnSpc>
                <a:buFont typeface="Arial"/>
                <a:buChar char="•"/>
              </a:pPr>
              <a:r>
                <a:rPr lang="ko-KR" altLang="en-US" sz="3600" dirty="0">
                  <a:solidFill>
                    <a:srgbClr val="000000"/>
                  </a:solidFill>
                  <a:latin typeface="Nanum Gothic"/>
                  <a:ea typeface="Nanum Gothic"/>
                </a:rPr>
                <a:t>   관련 데이터 분석</a:t>
              </a:r>
              <a:endParaRPr lang="en-US" altLang="ko-KR" sz="3600" dirty="0">
                <a:solidFill>
                  <a:srgbClr val="000000"/>
                </a:solidFill>
                <a:latin typeface="Nanum Gothic"/>
                <a:ea typeface="Nanum Gothic"/>
              </a:endParaRPr>
            </a:p>
            <a:p>
              <a:pPr marL="291466" lvl="1">
                <a:lnSpc>
                  <a:spcPct val="150000"/>
                </a:lnSpc>
              </a:pPr>
              <a:r>
                <a:rPr lang="en-US" altLang="ko-KR" sz="3600" dirty="0">
                  <a:solidFill>
                    <a:srgbClr val="000000"/>
                  </a:solidFill>
                  <a:latin typeface="Nanum Gothic Bold" panose="020B0600000101010101" charset="-127"/>
                  <a:ea typeface="Nanum Gothic Bold" panose="020B0600000101010101" charset="-127"/>
                </a:rPr>
                <a:t>2) </a:t>
              </a:r>
              <a:r>
                <a:rPr lang="ko-KR" altLang="en-US" sz="3600" dirty="0">
                  <a:solidFill>
                    <a:srgbClr val="000000"/>
                  </a:solidFill>
                  <a:latin typeface="Nanum Gothic Bold" panose="020B0600000101010101" charset="-127"/>
                  <a:ea typeface="Nanum Gothic Bold" panose="020B0600000101010101" charset="-127"/>
                </a:rPr>
                <a:t>솔루션 단계</a:t>
              </a:r>
              <a:endParaRPr lang="en-US" altLang="ko-KR" sz="3600" dirty="0">
                <a:solidFill>
                  <a:srgbClr val="000000"/>
                </a:solidFill>
                <a:latin typeface="Nanum Gothic Bold" panose="020B0600000101010101" charset="-127"/>
                <a:ea typeface="Nanum Gothic Bold" panose="020B0600000101010101" charset="-127"/>
              </a:endParaRPr>
            </a:p>
            <a:p>
              <a:pPr marL="582932" lvl="1" indent="-291466">
                <a:lnSpc>
                  <a:spcPct val="150000"/>
                </a:lnSpc>
                <a:buFont typeface="Arial"/>
                <a:buChar char="•"/>
              </a:pPr>
              <a:r>
                <a:rPr lang="en-US" sz="3600" dirty="0">
                  <a:solidFill>
                    <a:srgbClr val="000000"/>
                  </a:solidFill>
                  <a:latin typeface="Nanum Gothic"/>
                  <a:ea typeface="Nanum Gothic"/>
                </a:rPr>
                <a:t>   AI</a:t>
              </a:r>
              <a:r>
                <a:rPr lang="ko-KR" altLang="en-US" sz="3600" dirty="0">
                  <a:solidFill>
                    <a:srgbClr val="000000"/>
                  </a:solidFill>
                  <a:latin typeface="Nanum Gothic"/>
                  <a:ea typeface="Nanum Gothic"/>
                </a:rPr>
                <a:t>적 해결방안</a:t>
              </a:r>
              <a:endParaRPr lang="en-US" altLang="ko-KR" sz="3600" dirty="0">
                <a:solidFill>
                  <a:srgbClr val="000000"/>
                </a:solidFill>
                <a:latin typeface="Nanum Gothic"/>
                <a:ea typeface="Nanum Gothic"/>
              </a:endParaRPr>
            </a:p>
            <a:p>
              <a:pPr marL="582932" lvl="1" indent="-291466">
                <a:lnSpc>
                  <a:spcPct val="150000"/>
                </a:lnSpc>
                <a:buFont typeface="Arial"/>
                <a:buChar char="•"/>
              </a:pPr>
              <a:r>
                <a:rPr lang="ko-KR" altLang="en-US" sz="3600" dirty="0">
                  <a:solidFill>
                    <a:srgbClr val="000000"/>
                  </a:solidFill>
                  <a:latin typeface="Nanum Gothic"/>
                  <a:ea typeface="Nanum Gothic"/>
                </a:rPr>
                <a:t>   예상 결과</a:t>
              </a:r>
              <a:endParaRPr lang="en-US" sz="3600" dirty="0">
                <a:solidFill>
                  <a:srgbClr val="000000"/>
                </a:solidFill>
                <a:latin typeface="Nanum Gothic"/>
                <a:ea typeface="Nanum Gothic"/>
              </a:endParaRPr>
            </a:p>
          </p:txBody>
        </p:sp>
      </p:grpSp>
      <p:sp>
        <p:nvSpPr>
          <p:cNvPr id="23" name="AutoShape 2">
            <a:extLst>
              <a:ext uri="{FF2B5EF4-FFF2-40B4-BE49-F238E27FC236}">
                <a16:creationId xmlns:a16="http://schemas.microsoft.com/office/drawing/2014/main" id="{C070DA5E-9FC7-CDE9-EC6D-93B6C5320037}"/>
              </a:ext>
            </a:extLst>
          </p:cNvPr>
          <p:cNvSpPr/>
          <p:nvPr/>
        </p:nvSpPr>
        <p:spPr>
          <a:xfrm>
            <a:off x="11522839" y="0"/>
            <a:ext cx="6765161" cy="10287000"/>
          </a:xfrm>
          <a:prstGeom prst="rect">
            <a:avLst/>
          </a:prstGeom>
          <a:solidFill>
            <a:srgbClr val="F1F1F1"/>
          </a:solidFill>
        </p:spPr>
        <p:txBody>
          <a:bodyPr/>
          <a:lstStyle/>
          <a:p>
            <a:endParaRPr lang="ko-KR" altLang="en-US" dirty="0"/>
          </a:p>
        </p:txBody>
      </p:sp>
      <p:sp>
        <p:nvSpPr>
          <p:cNvPr id="2" name="AutoShape 9">
            <a:extLst>
              <a:ext uri="{FF2B5EF4-FFF2-40B4-BE49-F238E27FC236}">
                <a16:creationId xmlns:a16="http://schemas.microsoft.com/office/drawing/2014/main" id="{78210695-6AFD-B794-4AFD-E4C0A85E5CFE}"/>
              </a:ext>
            </a:extLst>
          </p:cNvPr>
          <p:cNvSpPr/>
          <p:nvPr/>
        </p:nvSpPr>
        <p:spPr>
          <a:xfrm>
            <a:off x="1447800" y="2628900"/>
            <a:ext cx="6731570" cy="0"/>
          </a:xfrm>
          <a:prstGeom prst="line">
            <a:avLst/>
          </a:prstGeom>
          <a:ln w="25400" cap="flat">
            <a:solidFill>
              <a:srgbClr val="FA643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순서도: 연결자 53">
            <a:extLst>
              <a:ext uri="{FF2B5EF4-FFF2-40B4-BE49-F238E27FC236}">
                <a16:creationId xmlns:a16="http://schemas.microsoft.com/office/drawing/2014/main" id="{B3861749-B913-EF51-4571-482AE27241E4}"/>
              </a:ext>
            </a:extLst>
          </p:cNvPr>
          <p:cNvSpPr/>
          <p:nvPr/>
        </p:nvSpPr>
        <p:spPr>
          <a:xfrm>
            <a:off x="7250848" y="6702291"/>
            <a:ext cx="2829719" cy="2829719"/>
          </a:xfrm>
          <a:prstGeom prst="flowChartConnector">
            <a:avLst/>
          </a:prstGeom>
          <a:solidFill>
            <a:srgbClr val="FA643F"/>
          </a:solidFill>
          <a:ln>
            <a:solidFill>
              <a:srgbClr val="FA643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8" name="그림 67">
            <a:extLst>
              <a:ext uri="{FF2B5EF4-FFF2-40B4-BE49-F238E27FC236}">
                <a16:creationId xmlns:a16="http://schemas.microsoft.com/office/drawing/2014/main" id="{0D49B393-73DD-3636-F50D-13865639F7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142" t="9611" r="19900" b="12111"/>
          <a:stretch>
            <a:fillRect/>
          </a:stretch>
        </p:blipFill>
        <p:spPr>
          <a:xfrm>
            <a:off x="7364635" y="6816078"/>
            <a:ext cx="2602144" cy="2602144"/>
          </a:xfrm>
          <a:custGeom>
            <a:avLst/>
            <a:gdLst>
              <a:gd name="connsiteX0" fmla="*/ 1301072 w 2602144"/>
              <a:gd name="connsiteY0" fmla="*/ 0 h 2602144"/>
              <a:gd name="connsiteX1" fmla="*/ 2602144 w 2602144"/>
              <a:gd name="connsiteY1" fmla="*/ 1301072 h 2602144"/>
              <a:gd name="connsiteX2" fmla="*/ 1301072 w 2602144"/>
              <a:gd name="connsiteY2" fmla="*/ 2602144 h 2602144"/>
              <a:gd name="connsiteX3" fmla="*/ 0 w 2602144"/>
              <a:gd name="connsiteY3" fmla="*/ 1301072 h 2602144"/>
              <a:gd name="connsiteX4" fmla="*/ 1301072 w 2602144"/>
              <a:gd name="connsiteY4" fmla="*/ 0 h 2602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02144" h="2602144">
                <a:moveTo>
                  <a:pt x="1301072" y="0"/>
                </a:moveTo>
                <a:cubicBezTo>
                  <a:pt x="2019634" y="0"/>
                  <a:pt x="2602144" y="582510"/>
                  <a:pt x="2602144" y="1301072"/>
                </a:cubicBezTo>
                <a:cubicBezTo>
                  <a:pt x="2602144" y="2019634"/>
                  <a:pt x="2019634" y="2602144"/>
                  <a:pt x="1301072" y="2602144"/>
                </a:cubicBezTo>
                <a:cubicBezTo>
                  <a:pt x="582510" y="2602144"/>
                  <a:pt x="0" y="2019634"/>
                  <a:pt x="0" y="1301072"/>
                </a:cubicBezTo>
                <a:cubicBezTo>
                  <a:pt x="0" y="582510"/>
                  <a:pt x="582510" y="0"/>
                  <a:pt x="1301072" y="0"/>
                </a:cubicBezTo>
                <a:close/>
              </a:path>
            </a:pathLst>
          </a:custGeom>
        </p:spPr>
      </p:pic>
      <p:sp>
        <p:nvSpPr>
          <p:cNvPr id="48" name="순서도: 연결자 47">
            <a:extLst>
              <a:ext uri="{FF2B5EF4-FFF2-40B4-BE49-F238E27FC236}">
                <a16:creationId xmlns:a16="http://schemas.microsoft.com/office/drawing/2014/main" id="{89F2A276-E5C9-FB61-C65C-182E74ADE65E}"/>
              </a:ext>
            </a:extLst>
          </p:cNvPr>
          <p:cNvSpPr/>
          <p:nvPr/>
        </p:nvSpPr>
        <p:spPr>
          <a:xfrm>
            <a:off x="7250848" y="3553081"/>
            <a:ext cx="2829719" cy="2829719"/>
          </a:xfrm>
          <a:prstGeom prst="flowChartConnector">
            <a:avLst/>
          </a:prstGeom>
          <a:solidFill>
            <a:srgbClr val="FA643F"/>
          </a:solidFill>
          <a:ln>
            <a:solidFill>
              <a:srgbClr val="FA643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5" name="그림 64">
            <a:extLst>
              <a:ext uri="{FF2B5EF4-FFF2-40B4-BE49-F238E27FC236}">
                <a16:creationId xmlns:a16="http://schemas.microsoft.com/office/drawing/2014/main" id="{C2C0B5EA-D7F4-FD19-0955-475B1BD2444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2159" t="6373" r="20759" b="9684"/>
          <a:stretch>
            <a:fillRect/>
          </a:stretch>
        </p:blipFill>
        <p:spPr>
          <a:xfrm>
            <a:off x="7364635" y="3666868"/>
            <a:ext cx="2602144" cy="2602144"/>
          </a:xfrm>
          <a:custGeom>
            <a:avLst/>
            <a:gdLst>
              <a:gd name="connsiteX0" fmla="*/ 1301072 w 2602144"/>
              <a:gd name="connsiteY0" fmla="*/ 0 h 2602144"/>
              <a:gd name="connsiteX1" fmla="*/ 2602144 w 2602144"/>
              <a:gd name="connsiteY1" fmla="*/ 1301072 h 2602144"/>
              <a:gd name="connsiteX2" fmla="*/ 1301072 w 2602144"/>
              <a:gd name="connsiteY2" fmla="*/ 2602144 h 2602144"/>
              <a:gd name="connsiteX3" fmla="*/ 0 w 2602144"/>
              <a:gd name="connsiteY3" fmla="*/ 1301072 h 2602144"/>
              <a:gd name="connsiteX4" fmla="*/ 1301072 w 2602144"/>
              <a:gd name="connsiteY4" fmla="*/ 0 h 2602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02144" h="2602144">
                <a:moveTo>
                  <a:pt x="1301072" y="0"/>
                </a:moveTo>
                <a:cubicBezTo>
                  <a:pt x="2019634" y="0"/>
                  <a:pt x="2602144" y="582510"/>
                  <a:pt x="2602144" y="1301072"/>
                </a:cubicBezTo>
                <a:cubicBezTo>
                  <a:pt x="2602144" y="2019634"/>
                  <a:pt x="2019634" y="2602144"/>
                  <a:pt x="1301072" y="2602144"/>
                </a:cubicBezTo>
                <a:cubicBezTo>
                  <a:pt x="582510" y="2602144"/>
                  <a:pt x="0" y="2019634"/>
                  <a:pt x="0" y="1301072"/>
                </a:cubicBezTo>
                <a:cubicBezTo>
                  <a:pt x="0" y="582510"/>
                  <a:pt x="582510" y="0"/>
                  <a:pt x="1301072" y="0"/>
                </a:cubicBezTo>
                <a:close/>
              </a:path>
            </a:pathLst>
          </a:custGeom>
        </p:spPr>
      </p:pic>
      <p:sp>
        <p:nvSpPr>
          <p:cNvPr id="46" name="순서도: 연결자 45">
            <a:extLst>
              <a:ext uri="{FF2B5EF4-FFF2-40B4-BE49-F238E27FC236}">
                <a16:creationId xmlns:a16="http://schemas.microsoft.com/office/drawing/2014/main" id="{C0D0CF3F-2AB4-65B7-9633-32AE7826B5DD}"/>
              </a:ext>
            </a:extLst>
          </p:cNvPr>
          <p:cNvSpPr/>
          <p:nvPr/>
        </p:nvSpPr>
        <p:spPr>
          <a:xfrm>
            <a:off x="7250848" y="409032"/>
            <a:ext cx="2829719" cy="2829719"/>
          </a:xfrm>
          <a:prstGeom prst="flowChartConnector">
            <a:avLst/>
          </a:prstGeom>
          <a:solidFill>
            <a:srgbClr val="FA643F"/>
          </a:solidFill>
          <a:ln>
            <a:solidFill>
              <a:srgbClr val="FA643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10472805" y="1159425"/>
            <a:ext cx="6883127" cy="3749504"/>
            <a:chOff x="-166720" y="730784"/>
            <a:chExt cx="7972894" cy="4999337"/>
          </a:xfrm>
        </p:grpSpPr>
        <p:sp>
          <p:nvSpPr>
            <p:cNvPr id="7" name="TextBox 7"/>
            <p:cNvSpPr txBox="1"/>
            <p:nvPr/>
          </p:nvSpPr>
          <p:spPr>
            <a:xfrm>
              <a:off x="-39760" y="1790148"/>
              <a:ext cx="7797342" cy="496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79"/>
                </a:lnSpc>
              </a:pPr>
              <a:r>
                <a:rPr lang="ko-KR" altLang="ko-KR" sz="2400" dirty="0">
                  <a:effectLst/>
                  <a:latin typeface="Nanum Gothic" panose="020B0600000101010101" charset="-127"/>
                  <a:ea typeface="Nanum Gothic" panose="020B0600000101010101" charset="-127"/>
                  <a:cs typeface="Times New Roman" panose="02020603050405020304" pitchFamily="18" charset="0"/>
                </a:rPr>
                <a:t>호흡기 질환 증가</a:t>
              </a:r>
              <a:r>
                <a:rPr lang="en-US" altLang="ko-KR" sz="2400" dirty="0">
                  <a:effectLst/>
                  <a:latin typeface="Nanum Gothic" panose="020B0600000101010101" charset="-127"/>
                  <a:ea typeface="Nanum Gothic" panose="020B0600000101010101" charset="-127"/>
                  <a:cs typeface="Times New Roman" panose="02020603050405020304" pitchFamily="18" charset="0"/>
                </a:rPr>
                <a:t>, </a:t>
              </a:r>
              <a:r>
                <a:rPr lang="ko-KR" altLang="ko-KR" sz="2400" dirty="0">
                  <a:effectLst/>
                  <a:latin typeface="Nanum Gothic" panose="020B0600000101010101" charset="-127"/>
                  <a:ea typeface="Nanum Gothic" panose="020B0600000101010101" charset="-127"/>
                  <a:cs typeface="Times New Roman" panose="02020603050405020304" pitchFamily="18" charset="0"/>
                </a:rPr>
                <a:t>만성적인 질병 발생의 위험</a:t>
              </a:r>
              <a:endParaRPr lang="en-US" sz="2800" dirty="0">
                <a:solidFill>
                  <a:srgbClr val="000000"/>
                </a:solidFill>
                <a:latin typeface="Nanum Gothic" panose="020B0600000101010101" charset="-127"/>
                <a:ea typeface="Nanum Gothic" panose="020B0600000101010101" charset="-127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8832" y="730784"/>
              <a:ext cx="7797342" cy="6067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ko-KR" altLang="en-US" sz="2700" dirty="0">
                  <a:solidFill>
                    <a:srgbClr val="000000"/>
                  </a:solidFill>
                  <a:ea typeface="Nanum Gothic Bold"/>
                </a:rPr>
                <a:t>건강 문제</a:t>
              </a:r>
              <a:endParaRPr lang="en-US" sz="2700" dirty="0">
                <a:solidFill>
                  <a:srgbClr val="000000"/>
                </a:solidFill>
                <a:latin typeface="Nanum Gothic Bold"/>
                <a:ea typeface="Nanum Gothic Bold"/>
              </a:endParaRPr>
            </a:p>
          </p:txBody>
        </p:sp>
        <p:sp>
          <p:nvSpPr>
            <p:cNvPr id="9" name="AutoShape 9"/>
            <p:cNvSpPr/>
            <p:nvPr/>
          </p:nvSpPr>
          <p:spPr>
            <a:xfrm flipV="1">
              <a:off x="-120670" y="1544384"/>
              <a:ext cx="6873021" cy="19456"/>
            </a:xfrm>
            <a:prstGeom prst="line">
              <a:avLst/>
            </a:prstGeom>
            <a:ln w="25400" cap="flat">
              <a:solidFill>
                <a:srgbClr val="FA643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AutoShape 9">
              <a:extLst>
                <a:ext uri="{FF2B5EF4-FFF2-40B4-BE49-F238E27FC236}">
                  <a16:creationId xmlns:a16="http://schemas.microsoft.com/office/drawing/2014/main" id="{5CF69B16-AD5E-36B5-D426-5F1B5CAB3F95}"/>
                </a:ext>
              </a:extLst>
            </p:cNvPr>
            <p:cNvSpPr/>
            <p:nvPr/>
          </p:nvSpPr>
          <p:spPr>
            <a:xfrm flipV="1">
              <a:off x="-166720" y="5710665"/>
              <a:ext cx="6873021" cy="19456"/>
            </a:xfrm>
            <a:prstGeom prst="line">
              <a:avLst/>
            </a:prstGeom>
            <a:ln w="25400" cap="flat">
              <a:solidFill>
                <a:srgbClr val="FA643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ko-KR" altLang="en-US" dirty="0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515597" y="4306278"/>
            <a:ext cx="5877825" cy="1126626"/>
            <a:chOff x="-3" y="734441"/>
            <a:chExt cx="7837100" cy="1502168"/>
          </a:xfrm>
        </p:grpSpPr>
        <p:sp>
          <p:nvSpPr>
            <p:cNvPr id="11" name="TextBox 11"/>
            <p:cNvSpPr txBox="1"/>
            <p:nvPr/>
          </p:nvSpPr>
          <p:spPr>
            <a:xfrm>
              <a:off x="-3" y="1734762"/>
              <a:ext cx="7797343" cy="5018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79"/>
                </a:lnSpc>
              </a:pPr>
              <a:r>
                <a:rPr lang="ko-KR" altLang="ko-KR" sz="2400" dirty="0">
                  <a:effectLst/>
                  <a:latin typeface="Nanum Gothic" panose="020B0600000101010101" charset="-127"/>
                  <a:ea typeface="Nanum Gothic" panose="020B0600000101010101" charset="-127"/>
                  <a:cs typeface="Times New Roman" panose="02020603050405020304" pitchFamily="18" charset="0"/>
                </a:rPr>
                <a:t>식물 및 동물 생태계 영향</a:t>
              </a:r>
              <a:r>
                <a:rPr lang="en-US" altLang="ko-KR" sz="2400" dirty="0">
                  <a:effectLst/>
                  <a:latin typeface="Nanum Gothic" panose="020B0600000101010101" charset="-127"/>
                  <a:ea typeface="Nanum Gothic" panose="020B0600000101010101" charset="-127"/>
                  <a:cs typeface="Times New Roman" panose="02020603050405020304" pitchFamily="18" charset="0"/>
                </a:rPr>
                <a:t>, </a:t>
              </a:r>
              <a:r>
                <a:rPr lang="ko-KR" altLang="en-US" sz="2400" dirty="0">
                  <a:effectLst/>
                  <a:latin typeface="Nanum Gothic" panose="020B0600000101010101" charset="-127"/>
                  <a:ea typeface="Nanum Gothic" panose="020B0600000101010101" charset="-127"/>
                  <a:cs typeface="Times New Roman" panose="02020603050405020304" pitchFamily="18" charset="0"/>
                </a:rPr>
                <a:t>수질 오염</a:t>
              </a:r>
              <a:endParaRPr lang="en-US" sz="2800" dirty="0">
                <a:solidFill>
                  <a:srgbClr val="000000"/>
                </a:solidFill>
                <a:latin typeface="Nanum Gothic" panose="020B0600000101010101" charset="-127"/>
                <a:ea typeface="Nanum Gothic" panose="020B0600000101010101" charset="-127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39755" y="734441"/>
              <a:ext cx="7797342" cy="6067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ko-KR" altLang="en-US" sz="2700" dirty="0">
                  <a:solidFill>
                    <a:srgbClr val="000000"/>
                  </a:solidFill>
                  <a:ea typeface="Nanum Gothic Bold"/>
                </a:rPr>
                <a:t>환경 파괴</a:t>
              </a:r>
              <a:endParaRPr lang="en-US" sz="2700" dirty="0">
                <a:solidFill>
                  <a:srgbClr val="000000"/>
                </a:solidFill>
                <a:latin typeface="Nanum Gothic Bold"/>
                <a:ea typeface="Nanum Gothic Bold"/>
              </a:endParaRP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028700" y="942936"/>
            <a:ext cx="4994413" cy="2497831"/>
            <a:chOff x="0" y="-1019482"/>
            <a:chExt cx="5621885" cy="3330441"/>
          </a:xfrm>
        </p:grpSpPr>
        <p:sp>
          <p:nvSpPr>
            <p:cNvPr id="17" name="TextBox 17"/>
            <p:cNvSpPr txBox="1"/>
            <p:nvPr/>
          </p:nvSpPr>
          <p:spPr>
            <a:xfrm>
              <a:off x="3729" y="-471342"/>
              <a:ext cx="5618156" cy="27823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291466" lvl="1">
                <a:lnSpc>
                  <a:spcPct val="150000"/>
                </a:lnSpc>
              </a:pPr>
              <a:r>
                <a:rPr lang="ko-KR" altLang="en-US" sz="4800" b="1" dirty="0">
                  <a:solidFill>
                    <a:srgbClr val="000000"/>
                  </a:solidFill>
                  <a:latin typeface="Nanum Gothic Bold" panose="020B0600000101010101" charset="-127"/>
                  <a:ea typeface="Nanum Gothic Bold" panose="020B0600000101010101" charset="-127"/>
                </a:rPr>
                <a:t>대기 오염에 관한 사회적 문제 증가</a:t>
              </a:r>
              <a:endParaRPr lang="en-US" altLang="ko-KR" sz="4800" b="1" dirty="0">
                <a:solidFill>
                  <a:srgbClr val="000000"/>
                </a:solidFill>
                <a:latin typeface="Nanum Gothic Bold" panose="020B0600000101010101" charset="-127"/>
                <a:ea typeface="Nanum Gothic Bold" panose="020B0600000101010101" charset="-127"/>
              </a:endParaRP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1019482"/>
              <a:ext cx="756481" cy="461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49"/>
                </a:lnSpc>
              </a:pPr>
              <a:r>
                <a:rPr lang="en-US" sz="2499" dirty="0">
                  <a:solidFill>
                    <a:srgbClr val="FA643F"/>
                  </a:solidFill>
                  <a:latin typeface="Nanum Gothic Bold"/>
                </a:rPr>
                <a:t>0</a:t>
              </a:r>
              <a:r>
                <a:rPr lang="en-US" altLang="ko-KR" sz="2499" dirty="0">
                  <a:solidFill>
                    <a:srgbClr val="FA643F"/>
                  </a:solidFill>
                  <a:latin typeface="Nanum Gothic Bold"/>
                </a:rPr>
                <a:t>3</a:t>
              </a:r>
              <a:endParaRPr lang="en-US" sz="2499" dirty="0">
                <a:solidFill>
                  <a:srgbClr val="FA643F"/>
                </a:solidFill>
                <a:latin typeface="Nanum Gothic Bold"/>
              </a:endParaRPr>
            </a:p>
          </p:txBody>
        </p:sp>
      </p:grpSp>
      <p:pic>
        <p:nvPicPr>
          <p:cNvPr id="58" name="그림 57">
            <a:extLst>
              <a:ext uri="{FF2B5EF4-FFF2-40B4-BE49-F238E27FC236}">
                <a16:creationId xmlns:a16="http://schemas.microsoft.com/office/drawing/2014/main" id="{53C2DCB7-CFEA-1E23-D411-9409D74818E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337" t="3751" r="12339" b="10472"/>
          <a:stretch>
            <a:fillRect/>
          </a:stretch>
        </p:blipFill>
        <p:spPr>
          <a:xfrm>
            <a:off x="7364635" y="522819"/>
            <a:ext cx="2602144" cy="2602144"/>
          </a:xfrm>
          <a:custGeom>
            <a:avLst/>
            <a:gdLst>
              <a:gd name="connsiteX0" fmla="*/ 1301072 w 2602144"/>
              <a:gd name="connsiteY0" fmla="*/ 0 h 2602144"/>
              <a:gd name="connsiteX1" fmla="*/ 2602144 w 2602144"/>
              <a:gd name="connsiteY1" fmla="*/ 1301072 h 2602144"/>
              <a:gd name="connsiteX2" fmla="*/ 1301072 w 2602144"/>
              <a:gd name="connsiteY2" fmla="*/ 2602144 h 2602144"/>
              <a:gd name="connsiteX3" fmla="*/ 0 w 2602144"/>
              <a:gd name="connsiteY3" fmla="*/ 1301072 h 2602144"/>
              <a:gd name="connsiteX4" fmla="*/ 1301072 w 2602144"/>
              <a:gd name="connsiteY4" fmla="*/ 0 h 2602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02144" h="2602144">
                <a:moveTo>
                  <a:pt x="1301072" y="0"/>
                </a:moveTo>
                <a:cubicBezTo>
                  <a:pt x="2019634" y="0"/>
                  <a:pt x="2602144" y="582510"/>
                  <a:pt x="2602144" y="1301072"/>
                </a:cubicBezTo>
                <a:cubicBezTo>
                  <a:pt x="2602144" y="2019634"/>
                  <a:pt x="2019634" y="2602144"/>
                  <a:pt x="1301072" y="2602144"/>
                </a:cubicBezTo>
                <a:cubicBezTo>
                  <a:pt x="582510" y="2602144"/>
                  <a:pt x="0" y="2019634"/>
                  <a:pt x="0" y="1301072"/>
                </a:cubicBezTo>
                <a:cubicBezTo>
                  <a:pt x="0" y="582510"/>
                  <a:pt x="582510" y="0"/>
                  <a:pt x="1301072" y="0"/>
                </a:cubicBezTo>
                <a:close/>
              </a:path>
            </a:pathLst>
          </a:custGeom>
        </p:spPr>
      </p:pic>
      <p:grpSp>
        <p:nvGrpSpPr>
          <p:cNvPr id="59" name="Group 10">
            <a:extLst>
              <a:ext uri="{FF2B5EF4-FFF2-40B4-BE49-F238E27FC236}">
                <a16:creationId xmlns:a16="http://schemas.microsoft.com/office/drawing/2014/main" id="{E61F8C58-DDBC-2D13-720C-D9C42E185E00}"/>
              </a:ext>
            </a:extLst>
          </p:cNvPr>
          <p:cNvGrpSpPr/>
          <p:nvPr/>
        </p:nvGrpSpPr>
        <p:grpSpPr>
          <a:xfrm>
            <a:off x="10472805" y="7301741"/>
            <a:ext cx="5877824" cy="1630818"/>
            <a:chOff x="0" y="732132"/>
            <a:chExt cx="7837098" cy="2174421"/>
          </a:xfrm>
        </p:grpSpPr>
        <p:sp>
          <p:nvSpPr>
            <p:cNvPr id="60" name="TextBox 11">
              <a:extLst>
                <a:ext uri="{FF2B5EF4-FFF2-40B4-BE49-F238E27FC236}">
                  <a16:creationId xmlns:a16="http://schemas.microsoft.com/office/drawing/2014/main" id="{391072C5-7137-939D-5282-038AB175ABCC}"/>
                </a:ext>
              </a:extLst>
            </p:cNvPr>
            <p:cNvSpPr txBox="1"/>
            <p:nvPr/>
          </p:nvSpPr>
          <p:spPr>
            <a:xfrm>
              <a:off x="39756" y="1874647"/>
              <a:ext cx="7797342" cy="10319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79"/>
                </a:lnSpc>
              </a:pPr>
              <a:r>
                <a:rPr lang="ko-KR" altLang="ko-KR" sz="2400" dirty="0">
                  <a:effectLst/>
                  <a:latin typeface="Nanum Gothic" panose="020B0600000101010101" charset="-127"/>
                  <a:ea typeface="Nanum Gothic" panose="020B0600000101010101" charset="-127"/>
                  <a:cs typeface="Times New Roman" panose="02020603050405020304" pitchFamily="18" charset="0"/>
                </a:rPr>
                <a:t>대기 오염으로 인</a:t>
              </a:r>
              <a:r>
                <a:rPr lang="ko-KR" altLang="en-US" sz="2400" dirty="0">
                  <a:effectLst/>
                  <a:latin typeface="Nanum Gothic" panose="020B0600000101010101" charset="-127"/>
                  <a:ea typeface="Nanum Gothic" panose="020B0600000101010101" charset="-127"/>
                  <a:cs typeface="Times New Roman" panose="02020603050405020304" pitchFamily="18" charset="0"/>
                </a:rPr>
                <a:t>한 의료 비용의 증가</a:t>
              </a:r>
              <a:r>
                <a:rPr lang="en-US" altLang="ko-KR" sz="2400" dirty="0">
                  <a:effectLst/>
                  <a:latin typeface="Nanum Gothic" panose="020B0600000101010101" charset="-127"/>
                  <a:ea typeface="Nanum Gothic" panose="020B0600000101010101" charset="-127"/>
                  <a:cs typeface="Times New Roman" panose="02020603050405020304" pitchFamily="18" charset="0"/>
                </a:rPr>
                <a:t>, </a:t>
              </a:r>
              <a:r>
                <a:rPr lang="ko-KR" altLang="en-US" sz="2400" dirty="0">
                  <a:effectLst/>
                  <a:latin typeface="Nanum Gothic" panose="020B0600000101010101" charset="-127"/>
                  <a:ea typeface="Nanum Gothic" panose="020B0600000101010101" charset="-127"/>
                  <a:cs typeface="Times New Roman" panose="02020603050405020304" pitchFamily="18" charset="0"/>
                </a:rPr>
                <a:t>경제적 부담 초래</a:t>
              </a:r>
              <a:endParaRPr lang="en-US" sz="2800" dirty="0">
                <a:solidFill>
                  <a:srgbClr val="000000"/>
                </a:solidFill>
                <a:latin typeface="Nanum Gothic" panose="020B0600000101010101" charset="-127"/>
                <a:ea typeface="Nanum Gothic" panose="020B0600000101010101" charset="-127"/>
              </a:endParaRPr>
            </a:p>
          </p:txBody>
        </p:sp>
        <p:sp>
          <p:nvSpPr>
            <p:cNvPr id="61" name="TextBox 12">
              <a:extLst>
                <a:ext uri="{FF2B5EF4-FFF2-40B4-BE49-F238E27FC236}">
                  <a16:creationId xmlns:a16="http://schemas.microsoft.com/office/drawing/2014/main" id="{75185506-F572-E179-ADC9-E7377FBE9443}"/>
                </a:ext>
              </a:extLst>
            </p:cNvPr>
            <p:cNvSpPr txBox="1"/>
            <p:nvPr/>
          </p:nvSpPr>
          <p:spPr>
            <a:xfrm>
              <a:off x="39756" y="732132"/>
              <a:ext cx="7797342" cy="6090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ko-KR" altLang="ko-KR" sz="2400" b="1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경제적 영향</a:t>
              </a:r>
              <a:endParaRPr lang="en-US" sz="2400" dirty="0">
                <a:solidFill>
                  <a:srgbClr val="000000"/>
                </a:solidFill>
                <a:latin typeface="Nanum Gothic Bold"/>
                <a:ea typeface="Nanum Gothic Bold"/>
              </a:endParaRPr>
            </a:p>
          </p:txBody>
        </p:sp>
        <p:sp>
          <p:nvSpPr>
            <p:cNvPr id="62" name="AutoShape 13">
              <a:extLst>
                <a:ext uri="{FF2B5EF4-FFF2-40B4-BE49-F238E27FC236}">
                  <a16:creationId xmlns:a16="http://schemas.microsoft.com/office/drawing/2014/main" id="{674B94A2-0D69-0478-00BA-5CDD8DE0D89C}"/>
                </a:ext>
              </a:extLst>
            </p:cNvPr>
            <p:cNvSpPr/>
            <p:nvPr/>
          </p:nvSpPr>
          <p:spPr>
            <a:xfrm>
              <a:off x="0" y="1622090"/>
              <a:ext cx="7797342" cy="0"/>
            </a:xfrm>
            <a:prstGeom prst="line">
              <a:avLst/>
            </a:prstGeom>
            <a:ln w="25400" cap="flat">
              <a:solidFill>
                <a:srgbClr val="FA643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ko-KR" altLang="en-US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1F4300B-6AE9-933D-6322-965196D3AA2E}"/>
              </a:ext>
            </a:extLst>
          </p:cNvPr>
          <p:cNvSpPr txBox="1"/>
          <p:nvPr/>
        </p:nvSpPr>
        <p:spPr>
          <a:xfrm>
            <a:off x="381000" y="4886054"/>
            <a:ext cx="7086599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Nanum Gothic" panose="020B0600000101010101" charset="-127"/>
                <a:ea typeface="Nanum Gothic" panose="020B0600000101010101" charset="-127"/>
              </a:rPr>
              <a:t>최근 세계보건기구</a:t>
            </a:r>
            <a:r>
              <a:rPr lang="en-US" altLang="ko-KR" sz="2400" b="1" dirty="0">
                <a:latin typeface="Nanum Gothic" panose="020B0600000101010101" charset="-127"/>
                <a:ea typeface="Nanum Gothic" panose="020B0600000101010101" charset="-127"/>
              </a:rPr>
              <a:t>(WHO)</a:t>
            </a:r>
            <a:r>
              <a:rPr lang="ko-KR" altLang="en-US" sz="2400" b="1" dirty="0">
                <a:latin typeface="Nanum Gothic" panose="020B0600000101010101" charset="-127"/>
                <a:ea typeface="Nanum Gothic" panose="020B0600000101010101" charset="-127"/>
              </a:rPr>
              <a:t>의 발표</a:t>
            </a:r>
            <a:r>
              <a:rPr lang="en-US" altLang="ko-KR" sz="2400" b="1" dirty="0">
                <a:latin typeface="Nanum Gothic" panose="020B0600000101010101" charset="-127"/>
                <a:ea typeface="Nanum Gothic" panose="020B0600000101010101" charset="-127"/>
              </a:rPr>
              <a:t>:</a:t>
            </a:r>
          </a:p>
          <a:p>
            <a:r>
              <a:rPr lang="en-US" altLang="ko-KR" sz="2400" b="1" dirty="0">
                <a:latin typeface="Nanum Gothic" panose="020B0600000101010101" charset="-127"/>
                <a:ea typeface="Nanum Gothic" panose="020B0600000101010101" charset="-127"/>
              </a:rPr>
              <a:t>“</a:t>
            </a:r>
            <a:r>
              <a:rPr lang="ko-KR" altLang="en-US" sz="2400" b="1" dirty="0">
                <a:latin typeface="Nanum Gothic" panose="020B0600000101010101" charset="-127"/>
                <a:ea typeface="Nanum Gothic" panose="020B0600000101010101" charset="-127"/>
              </a:rPr>
              <a:t>매년 </a:t>
            </a:r>
            <a:r>
              <a:rPr lang="en-US" altLang="ko-KR" sz="2400" b="1" dirty="0">
                <a:latin typeface="Nanum Gothic" panose="020B0600000101010101" charset="-127"/>
                <a:ea typeface="Nanum Gothic" panose="020B0600000101010101" charset="-127"/>
              </a:rPr>
              <a:t>700</a:t>
            </a:r>
            <a:r>
              <a:rPr lang="ko-KR" altLang="en-US" sz="2400" b="1" dirty="0">
                <a:latin typeface="Nanum Gothic" panose="020B0600000101010101" charset="-127"/>
                <a:ea typeface="Nanum Gothic" panose="020B0600000101010101" charset="-127"/>
              </a:rPr>
              <a:t>만명이 대기 오염으로 조기 사망</a:t>
            </a:r>
            <a:r>
              <a:rPr lang="en-US" altLang="ko-KR" sz="2400" b="1" dirty="0">
                <a:latin typeface="Nanum Gothic" panose="020B0600000101010101" charset="-127"/>
                <a:ea typeface="Nanum Gothic" panose="020B0600000101010101" charset="-127"/>
              </a:rPr>
              <a:t>”</a:t>
            </a:r>
            <a:r>
              <a:rPr lang="ko-KR" altLang="en-US" sz="2400" b="1" dirty="0">
                <a:latin typeface="Nanum Gothic" panose="020B0600000101010101" charset="-127"/>
                <a:ea typeface="Nanum Gothic" panose="020B0600000101010101" charset="-127"/>
              </a:rPr>
              <a:t>하고 있고</a:t>
            </a:r>
            <a:r>
              <a:rPr lang="en-US" altLang="ko-KR" sz="2400" b="1" dirty="0">
                <a:latin typeface="Nanum Gothic" panose="020B0600000101010101" charset="-127"/>
                <a:ea typeface="Nanum Gothic" panose="020B0600000101010101" charset="-127"/>
              </a:rPr>
              <a:t>, </a:t>
            </a:r>
            <a:r>
              <a:rPr lang="ko-KR" altLang="en-US" sz="2400" b="1" dirty="0">
                <a:latin typeface="Nanum Gothic" panose="020B0600000101010101" charset="-127"/>
                <a:ea typeface="Nanum Gothic" panose="020B0600000101010101" charset="-127"/>
              </a:rPr>
              <a:t>이를 위해</a:t>
            </a:r>
            <a:endParaRPr lang="en-US" altLang="ko-KR" sz="2400" b="1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ko-KR" altLang="en-US" sz="2400" b="1" i="0" dirty="0">
                <a:solidFill>
                  <a:srgbClr val="1E1E1E"/>
                </a:solidFill>
                <a:effectLst/>
                <a:latin typeface="Nanum Gothic" panose="020B0600000101010101" charset="-127"/>
                <a:ea typeface="Nanum Gothic" panose="020B0600000101010101" charset="-127"/>
              </a:rPr>
              <a:t>전 세계 의사들의 공동성명이 진행 중</a:t>
            </a:r>
            <a:endParaRPr lang="en-US" altLang="ko-KR" sz="2400" b="1" i="0" dirty="0">
              <a:solidFill>
                <a:srgbClr val="1E1E1E"/>
              </a:solidFill>
              <a:effectLst/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en-US" altLang="ko-KR" sz="2400" b="1" i="0" dirty="0">
                <a:solidFill>
                  <a:srgbClr val="1E1E1E"/>
                </a:solidFill>
                <a:effectLst/>
                <a:latin typeface="Nanum Gothic" panose="020B0600000101010101" charset="-127"/>
                <a:ea typeface="Nanum Gothic" panose="020B0600000101010101" charset="-127"/>
              </a:rPr>
              <a:t>-</a:t>
            </a:r>
            <a:r>
              <a:rPr lang="ko-KR" altLang="en-US" sz="2400" b="1" i="0" dirty="0">
                <a:solidFill>
                  <a:srgbClr val="1E1E1E"/>
                </a:solidFill>
                <a:effectLst/>
                <a:latin typeface="Nanum Gothic" panose="020B0600000101010101" charset="-127"/>
                <a:ea typeface="Nanum Gothic" panose="020B0600000101010101" charset="-127"/>
              </a:rPr>
              <a:t> </a:t>
            </a:r>
            <a:r>
              <a:rPr lang="en-US" altLang="ko-KR" sz="2400" b="1" i="0" dirty="0">
                <a:solidFill>
                  <a:srgbClr val="1E1E1E"/>
                </a:solidFill>
                <a:effectLst/>
                <a:latin typeface="Nanum Gothic" panose="020B0600000101010101" charset="-127"/>
                <a:ea typeface="Nanum Gothic" panose="020B0600000101010101" charset="-127"/>
              </a:rPr>
              <a:t>“</a:t>
            </a:r>
            <a:r>
              <a:rPr lang="ko-KR" altLang="en-US" sz="2400" b="1" i="0" dirty="0">
                <a:solidFill>
                  <a:srgbClr val="1E1E1E"/>
                </a:solidFill>
                <a:effectLst/>
                <a:latin typeface="Nanum Gothic" panose="020B0600000101010101" charset="-127"/>
                <a:ea typeface="Nanum Gothic" panose="020B0600000101010101" charset="-127"/>
              </a:rPr>
              <a:t>기후변화 환자의 속출은 금세기 최대 건강위협이다</a:t>
            </a:r>
            <a:r>
              <a:rPr lang="en-US" altLang="ko-KR" sz="2400" b="1" i="0" dirty="0">
                <a:solidFill>
                  <a:srgbClr val="1E1E1E"/>
                </a:solidFill>
                <a:effectLst/>
                <a:latin typeface="Nanum Gothic" panose="020B0600000101010101" charset="-127"/>
                <a:ea typeface="Nanum Gothic" panose="020B0600000101010101" charset="-127"/>
              </a:rPr>
              <a:t>.”</a:t>
            </a:r>
          </a:p>
          <a:p>
            <a:r>
              <a:rPr lang="en-US" altLang="ko-KR" sz="2400" b="1" i="0" dirty="0">
                <a:solidFill>
                  <a:srgbClr val="1E1E1E"/>
                </a:solidFill>
                <a:effectLst/>
                <a:latin typeface="Nanum Gothic" panose="020B0600000101010101" charset="-127"/>
                <a:ea typeface="Nanum Gothic" panose="020B0600000101010101" charset="-127"/>
              </a:rPr>
              <a:t>"</a:t>
            </a:r>
            <a:r>
              <a:rPr lang="ko-KR" altLang="en-US" sz="2400" b="1" i="0" dirty="0">
                <a:solidFill>
                  <a:srgbClr val="1E1E1E"/>
                </a:solidFill>
                <a:effectLst/>
                <a:latin typeface="Nanum Gothic" panose="020B0600000101010101" charset="-127"/>
                <a:ea typeface="Nanum Gothic" panose="020B0600000101010101" charset="-127"/>
              </a:rPr>
              <a:t>피해와 고통이 커지는 데도 여전히 세계 각국에서는 새로운 화석 연료 자원이 개발되고 있으며 온실가스 배출량도 계속해서 늘고 있다</a:t>
            </a:r>
            <a:r>
              <a:rPr lang="en-US" altLang="ko-KR" sz="2400" b="1" i="0" dirty="0">
                <a:solidFill>
                  <a:srgbClr val="1E1E1E"/>
                </a:solidFill>
                <a:effectLst/>
                <a:latin typeface="Nanum Gothic" panose="020B0600000101010101" charset="-127"/>
                <a:ea typeface="Nanum Gothic" panose="020B0600000101010101" charset="-127"/>
              </a:rPr>
              <a:t>"</a:t>
            </a:r>
            <a:r>
              <a:rPr lang="ko-KR" altLang="en-US" sz="2400" b="1" i="0" dirty="0">
                <a:solidFill>
                  <a:srgbClr val="1E1E1E"/>
                </a:solidFill>
                <a:effectLst/>
                <a:latin typeface="Nanum Gothic" panose="020B0600000101010101" charset="-127"/>
                <a:ea typeface="Nanum Gothic" panose="020B0600000101010101" charset="-127"/>
              </a:rPr>
              <a:t>고 비판</a:t>
            </a:r>
            <a:br>
              <a:rPr lang="ko-KR" altLang="en-US" dirty="0">
                <a:latin typeface="Nanum Gothic" panose="020B0600000101010101" charset="-127"/>
                <a:ea typeface="Nanum Gothic" panose="020B0600000101010101" charset="-127"/>
              </a:rPr>
            </a:br>
            <a:br>
              <a:rPr lang="ko-KR" altLang="en-US" dirty="0">
                <a:latin typeface="Nanum Gothic" panose="020B0600000101010101" charset="-127"/>
                <a:ea typeface="Nanum Gothic" panose="020B0600000101010101" charset="-127"/>
              </a:rPr>
            </a:br>
            <a:r>
              <a:rPr lang="ko-KR" altLang="en-US" b="0" i="0" dirty="0">
                <a:solidFill>
                  <a:srgbClr val="1E1E1E"/>
                </a:solidFill>
                <a:effectLst/>
                <a:latin typeface="Nanum Gothic" panose="020B0600000101010101" charset="-127"/>
                <a:ea typeface="Nanum Gothic" panose="020B0600000101010101" charset="-127"/>
              </a:rPr>
              <a:t>출처 </a:t>
            </a:r>
            <a:r>
              <a:rPr lang="en-US" altLang="ko-KR" b="0" i="0" dirty="0">
                <a:solidFill>
                  <a:srgbClr val="1E1E1E"/>
                </a:solidFill>
                <a:effectLst/>
                <a:latin typeface="Nanum Gothic" panose="020B0600000101010101" charset="-127"/>
                <a:ea typeface="Nanum Gothic" panose="020B0600000101010101" charset="-127"/>
              </a:rPr>
              <a:t>: ESG</a:t>
            </a:r>
            <a:r>
              <a:rPr lang="ko-KR" altLang="en-US" b="0" i="0" dirty="0">
                <a:solidFill>
                  <a:srgbClr val="1E1E1E"/>
                </a:solidFill>
                <a:effectLst/>
                <a:latin typeface="Nanum Gothic" panose="020B0600000101010101" charset="-127"/>
                <a:ea typeface="Nanum Gothic" panose="020B0600000101010101" charset="-127"/>
              </a:rPr>
              <a:t>경제</a:t>
            </a:r>
            <a:r>
              <a:rPr lang="en-US" altLang="ko-KR" b="0" i="0" dirty="0">
                <a:solidFill>
                  <a:srgbClr val="1E1E1E"/>
                </a:solidFill>
                <a:effectLst/>
                <a:latin typeface="Nanum Gothic" panose="020B0600000101010101" charset="-127"/>
                <a:ea typeface="Nanum Gothic" panose="020B0600000101010101" charset="-127"/>
              </a:rPr>
              <a:t>(https://www.esgeconomy.com)</a:t>
            </a:r>
            <a:endParaRPr lang="en-US" altLang="ko-KR" b="1" i="0" dirty="0">
              <a:solidFill>
                <a:srgbClr val="1E1E1E"/>
              </a:solidFill>
              <a:effectLst/>
              <a:latin typeface="Nanum Gothic" panose="020B0600000101010101" charset="-127"/>
              <a:ea typeface="Nanum Gothic" panose="020B0600000101010101" charset="-127"/>
            </a:endParaRPr>
          </a:p>
          <a:p>
            <a:endParaRPr lang="ko-KR" altLang="en-US" b="1" dirty="0">
              <a:latin typeface="Nanum Gothic" panose="020B0600000101010101" charset="-127"/>
              <a:ea typeface="Nanum Gothic" panose="020B0600000101010101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838200" y="416762"/>
            <a:ext cx="567361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49"/>
              </a:lnSpc>
            </a:pPr>
            <a:r>
              <a:rPr lang="en-US" sz="2499" dirty="0">
                <a:solidFill>
                  <a:srgbClr val="FA643F"/>
                </a:solidFill>
                <a:latin typeface="Nanum Gothic Bold"/>
              </a:rPr>
              <a:t>0</a:t>
            </a:r>
            <a:r>
              <a:rPr lang="en-US" altLang="ko-KR" sz="2499" dirty="0">
                <a:solidFill>
                  <a:srgbClr val="FA643F"/>
                </a:solidFill>
                <a:latin typeface="Nanum Gothic Bold"/>
              </a:rPr>
              <a:t>4</a:t>
            </a:r>
            <a:endParaRPr lang="en-US" sz="2499" dirty="0">
              <a:solidFill>
                <a:srgbClr val="FA643F"/>
              </a:solidFill>
              <a:latin typeface="Nanum Gothic Bold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838200" y="704387"/>
            <a:ext cx="8839200" cy="2126231"/>
            <a:chOff x="0" y="0"/>
            <a:chExt cx="10542190" cy="2442059"/>
          </a:xfrm>
        </p:grpSpPr>
        <p:sp>
          <p:nvSpPr>
            <p:cNvPr id="10" name="TextBox 10"/>
            <p:cNvSpPr txBox="1"/>
            <p:nvPr/>
          </p:nvSpPr>
          <p:spPr>
            <a:xfrm>
              <a:off x="0" y="0"/>
              <a:ext cx="10542190" cy="112410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291466" lvl="1">
                <a:lnSpc>
                  <a:spcPct val="150000"/>
                </a:lnSpc>
              </a:pPr>
              <a:r>
                <a:rPr lang="ko-KR" altLang="en-US" sz="4800" b="1" dirty="0">
                  <a:solidFill>
                    <a:srgbClr val="000000"/>
                  </a:solidFill>
                  <a:latin typeface="Nanum Gothic Bold" panose="020B0600000101010101" charset="-127"/>
                  <a:ea typeface="Nanum Gothic Bold" panose="020B0600000101010101" charset="-127"/>
                </a:rPr>
                <a:t>대기 오염의 원인 및 종류 분석</a:t>
              </a:r>
              <a:endParaRPr lang="en-US" altLang="ko-KR" sz="4800" b="1" dirty="0">
                <a:solidFill>
                  <a:srgbClr val="000000"/>
                </a:solidFill>
                <a:latin typeface="Nanum Gothic Bold" panose="020B0600000101010101" charset="-127"/>
                <a:ea typeface="Nanum Gothic Bold" panose="020B0600000101010101" charset="-127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809748"/>
              <a:ext cx="10542190" cy="6323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91466" lvl="1">
                <a:lnSpc>
                  <a:spcPct val="150000"/>
                </a:lnSpc>
              </a:pPr>
              <a:endParaRPr lang="en-US" sz="2700" dirty="0">
                <a:solidFill>
                  <a:srgbClr val="000000"/>
                </a:solidFill>
                <a:latin typeface="Nanum Gothic"/>
                <a:ea typeface="Nanum Gothic"/>
              </a:endParaRPr>
            </a:p>
          </p:txBody>
        </p:sp>
      </p:grpSp>
      <p:sp>
        <p:nvSpPr>
          <p:cNvPr id="12" name="AutoShape 2">
            <a:extLst>
              <a:ext uri="{FF2B5EF4-FFF2-40B4-BE49-F238E27FC236}">
                <a16:creationId xmlns:a16="http://schemas.microsoft.com/office/drawing/2014/main" id="{18667072-3B10-5C48-0C92-8F74D5EE2360}"/>
              </a:ext>
            </a:extLst>
          </p:cNvPr>
          <p:cNvSpPr/>
          <p:nvPr/>
        </p:nvSpPr>
        <p:spPr>
          <a:xfrm>
            <a:off x="11522839" y="0"/>
            <a:ext cx="6765161" cy="10287000"/>
          </a:xfrm>
          <a:prstGeom prst="rect">
            <a:avLst/>
          </a:prstGeom>
          <a:solidFill>
            <a:srgbClr val="F1F1F1"/>
          </a:solidFill>
        </p:spPr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0886AC8-240E-EF3B-5D86-800DED947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600" y="609548"/>
            <a:ext cx="4505325" cy="27813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62D64F2-94B2-BF18-1938-3A5B67BED2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98287" y="3829024"/>
            <a:ext cx="4505325" cy="27813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90531A3-7E6A-6FAC-A0D2-15DCC03AC9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71818" y="7048499"/>
            <a:ext cx="4531793" cy="26892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0670B5-2EAD-78B0-4888-050EEB8EAEF1}"/>
              </a:ext>
            </a:extLst>
          </p:cNvPr>
          <p:cNvSpPr txBox="1"/>
          <p:nvPr/>
        </p:nvSpPr>
        <p:spPr>
          <a:xfrm>
            <a:off x="838200" y="2000198"/>
            <a:ext cx="9982200" cy="8094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400" kern="100" dirty="0">
                <a:effectLst/>
                <a:latin typeface="Nanum Gothic Bold" panose="020B0600000101010101" charset="-127"/>
                <a:ea typeface="Nanum Gothic Bold" panose="020B0600000101010101" charset="-127"/>
                <a:cs typeface="Times New Roman" panose="02020603050405020304" pitchFamily="18" charset="0"/>
              </a:rPr>
              <a:t>자동차 및 교통</a:t>
            </a:r>
            <a:r>
              <a:rPr lang="en-US" altLang="ko-KR" sz="2400" kern="100" dirty="0">
                <a:effectLst/>
                <a:latin typeface="Nanum Gothic Bold" panose="020B0600000101010101" charset="-127"/>
                <a:ea typeface="Nanum Gothic Bold" panose="020B0600000101010101" charset="-127"/>
                <a:cs typeface="Times New Roman" panose="02020603050405020304" pitchFamily="18" charset="0"/>
              </a:rPr>
              <a:t>:</a:t>
            </a:r>
            <a:endParaRPr lang="ko-KR" altLang="ko-KR" sz="2400" kern="100" dirty="0">
              <a:effectLst/>
              <a:latin typeface="Nanum Gothic Bold" panose="020B0600000101010101" charset="-127"/>
              <a:ea typeface="Nanum Gothic Bold" panose="020B0600000101010101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자동차의 연료 소모</a:t>
            </a:r>
            <a:r>
              <a:rPr lang="ko-KR" altLang="en-US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는 </a:t>
            </a:r>
            <a:r>
              <a:rPr lang="ko-KR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대기 오염의 주요 원인</a:t>
            </a:r>
            <a:r>
              <a:rPr lang="en-US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. </a:t>
            </a:r>
            <a:r>
              <a:rPr lang="ko-KR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교통 체증 지역에서 발생하는 차량 배기 가스는 이산화질소</a:t>
            </a:r>
            <a:r>
              <a:rPr lang="en-US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일산화탄소</a:t>
            </a:r>
            <a:r>
              <a:rPr lang="en-US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미세먼지 등을 방출</a:t>
            </a:r>
            <a:r>
              <a:rPr lang="en-US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.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2000" kern="100" dirty="0">
              <a:effectLst/>
              <a:latin typeface="Nanum Gothic" panose="020B0600000101010101" charset="-127"/>
              <a:ea typeface="Nanum Gothic" panose="020B0600000101010101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400" kern="100" dirty="0">
                <a:effectLst/>
                <a:latin typeface="Nanum Gothic Bold" panose="020B0600000101010101" charset="-127"/>
                <a:ea typeface="Nanum Gothic Bold" panose="020B0600000101010101" charset="-127"/>
                <a:cs typeface="Times New Roman" panose="02020603050405020304" pitchFamily="18" charset="0"/>
              </a:rPr>
              <a:t>산</a:t>
            </a:r>
            <a:r>
              <a:rPr lang="ko-KR" altLang="ko-KR" sz="2400" kern="100" dirty="0">
                <a:effectLst/>
                <a:latin typeface="Nanum Gothic Bold" panose="020B0600000101010101" charset="-127"/>
                <a:ea typeface="Nanum Gothic Bold" panose="020B0600000101010101" charset="-127"/>
                <a:cs typeface="Times New Roman" panose="02020603050405020304" pitchFamily="18" charset="0"/>
              </a:rPr>
              <a:t>업 활동</a:t>
            </a:r>
            <a:r>
              <a:rPr lang="en-US" altLang="ko-KR" sz="2400" kern="100" dirty="0">
                <a:effectLst/>
                <a:latin typeface="Nanum Gothic Bold" panose="020B0600000101010101" charset="-127"/>
                <a:ea typeface="Nanum Gothic Bold" panose="020B0600000101010101" charset="-127"/>
                <a:cs typeface="Times New Roman" panose="02020603050405020304" pitchFamily="18" charset="0"/>
              </a:rPr>
              <a:t>:</a:t>
            </a:r>
            <a:endParaRPr lang="ko-KR" altLang="ko-KR" sz="2400" kern="100" dirty="0">
              <a:effectLst/>
              <a:latin typeface="Nanum Gothic Bold" panose="020B0600000101010101" charset="-127"/>
              <a:ea typeface="Nanum Gothic Bold" panose="020B0600000101010101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공장 및 산업 시설은 에너지 생산</a:t>
            </a:r>
            <a:r>
              <a:rPr lang="en-US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제조 공정</a:t>
            </a:r>
            <a:r>
              <a:rPr lang="en-US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화학 처리 등에서 오염물질을 대기에 방출</a:t>
            </a:r>
            <a:r>
              <a:rPr lang="en-US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.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산업 분야의 화학물질 및 입자 물질은 대기 오염의 주요 원인</a:t>
            </a:r>
            <a:r>
              <a:rPr lang="en-US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.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sz="2000" kern="100" dirty="0">
              <a:effectLst/>
              <a:latin typeface="Nanum Gothic" panose="020B0600000101010101" charset="-127"/>
              <a:ea typeface="Nanum Gothic" panose="020B0600000101010101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400" kern="100" dirty="0">
                <a:effectLst/>
                <a:latin typeface="Nanum Gothic Bold" panose="020B0600000101010101" charset="-127"/>
                <a:ea typeface="Nanum Gothic Bold" panose="020B0600000101010101" charset="-127"/>
                <a:cs typeface="Times New Roman" panose="02020603050405020304" pitchFamily="18" charset="0"/>
              </a:rPr>
              <a:t>농업 활동</a:t>
            </a:r>
            <a:r>
              <a:rPr lang="en-US" altLang="ko-KR" sz="2400" kern="100" dirty="0">
                <a:effectLst/>
                <a:latin typeface="Nanum Gothic Bold" panose="020B0600000101010101" charset="-127"/>
                <a:ea typeface="Nanum Gothic Bold" panose="020B0600000101010101" charset="-127"/>
                <a:cs typeface="Times New Roman" panose="02020603050405020304" pitchFamily="18" charset="0"/>
              </a:rPr>
              <a:t>:</a:t>
            </a:r>
            <a:endParaRPr lang="ko-KR" altLang="ko-KR" sz="2400" kern="100" dirty="0">
              <a:effectLst/>
              <a:latin typeface="Nanum Gothic Bold" panose="020B0600000101010101" charset="-127"/>
              <a:ea typeface="Nanum Gothic Bold" panose="020B0600000101010101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농업에서의 비료 사용</a:t>
            </a:r>
            <a:r>
              <a:rPr lang="en-US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축산의 배설물</a:t>
            </a:r>
            <a:r>
              <a:rPr lang="en-US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농작물 소각 등은 대기 중 아황산가스</a:t>
            </a:r>
            <a:r>
              <a:rPr lang="en-US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암모니아</a:t>
            </a:r>
            <a:r>
              <a:rPr lang="en-US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메탄 등을 방출</a:t>
            </a:r>
            <a:r>
              <a:rPr lang="en-US" altLang="ko-KR" sz="2000" kern="100" dirty="0"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.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2000" kern="100" dirty="0">
              <a:effectLst/>
              <a:latin typeface="Nanum Gothic" panose="020B0600000101010101" charset="-127"/>
              <a:ea typeface="Nanum Gothic" panose="020B0600000101010101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400" kern="100" dirty="0">
                <a:effectLst/>
                <a:latin typeface="Nanum Gothic Bold" panose="020B0600000101010101" charset="-127"/>
                <a:ea typeface="Nanum Gothic Bold" panose="020B0600000101010101" charset="-127"/>
                <a:cs typeface="Times New Roman" panose="02020603050405020304" pitchFamily="18" charset="0"/>
              </a:rPr>
              <a:t>도시화와 건설</a:t>
            </a:r>
            <a:r>
              <a:rPr lang="en-US" altLang="ko-KR" sz="2400" kern="100" dirty="0">
                <a:effectLst/>
                <a:latin typeface="Nanum Gothic Bold" panose="020B0600000101010101" charset="-127"/>
                <a:ea typeface="Nanum Gothic Bold" panose="020B0600000101010101" charset="-127"/>
                <a:cs typeface="Times New Roman" panose="02020603050405020304" pitchFamily="18" charset="0"/>
              </a:rPr>
              <a:t>:</a:t>
            </a:r>
            <a:endParaRPr lang="ko-KR" altLang="ko-KR" sz="2400" kern="100" dirty="0">
              <a:effectLst/>
              <a:latin typeface="Nanum Gothic Bold" panose="020B0600000101010101" charset="-127"/>
              <a:ea typeface="Nanum Gothic Bold" panose="020B0600000101010101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도시의 확장과 건설 활동으로 인해 토지 이용 변화와 건설 작업에서 발생하는 먼지가 대기 오염</a:t>
            </a:r>
            <a:r>
              <a:rPr lang="ko-KR" altLang="en-US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을 유발</a:t>
            </a:r>
            <a:r>
              <a:rPr lang="en-US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.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2000" kern="100" dirty="0">
              <a:effectLst/>
              <a:latin typeface="Nanum Gothic" panose="020B0600000101010101" charset="-127"/>
              <a:ea typeface="Nanum Gothic" panose="020B0600000101010101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400" kern="100" dirty="0">
                <a:effectLst/>
                <a:latin typeface="Nanum Gothic Bold" panose="020B0600000101010101" charset="-127"/>
                <a:ea typeface="Nanum Gothic Bold" panose="020B0600000101010101" charset="-127"/>
                <a:cs typeface="Times New Roman" panose="02020603050405020304" pitchFamily="18" charset="0"/>
              </a:rPr>
              <a:t>자연적인 원인</a:t>
            </a:r>
            <a:r>
              <a:rPr lang="en-US" altLang="ko-KR" sz="2400" kern="100" dirty="0">
                <a:effectLst/>
                <a:latin typeface="Nanum Gothic Bold" panose="020B0600000101010101" charset="-127"/>
                <a:ea typeface="Nanum Gothic Bold" panose="020B0600000101010101" charset="-127"/>
                <a:cs typeface="Times New Roman" panose="02020603050405020304" pitchFamily="18" charset="0"/>
              </a:rPr>
              <a:t>:</a:t>
            </a:r>
            <a:endParaRPr lang="ko-KR" altLang="ko-KR" sz="2400" kern="100" dirty="0">
              <a:effectLst/>
              <a:latin typeface="Nanum Gothic Bold" panose="020B0600000101010101" charset="-127"/>
              <a:ea typeface="Nanum Gothic Bold" panose="020B0600000101010101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화산 폭발</a:t>
            </a:r>
            <a:r>
              <a:rPr lang="en-US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산불 등 자연적인 원인</a:t>
            </a:r>
            <a:r>
              <a:rPr lang="en-US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. </a:t>
            </a:r>
            <a:r>
              <a:rPr lang="ko-KR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화산 폭발은 화학적 물질과 먼지를 대기에 방출하며</a:t>
            </a:r>
            <a:r>
              <a:rPr lang="en-US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산불은 연소된 생물 진흙과 입자를 발생시킵니다</a:t>
            </a:r>
            <a:r>
              <a:rPr lang="en-US" altLang="ko-KR" sz="2000" kern="100" dirty="0">
                <a:effectLst/>
                <a:latin typeface="Nanum Gothic" panose="020B0600000101010101" charset="-127"/>
                <a:ea typeface="Nanum Gothic" panose="020B0600000101010101" charset="-127"/>
                <a:cs typeface="Times New Roman" panose="02020603050405020304" pitchFamily="18" charset="0"/>
              </a:rPr>
              <a:t>.</a:t>
            </a:r>
            <a:endParaRPr lang="ko-KR" altLang="en-US" sz="2000" dirty="0">
              <a:latin typeface="Nanum Gothic" panose="020B0600000101010101" charset="-127"/>
              <a:ea typeface="Nanum Gothic" panose="020B0600000101010101" charset="-127"/>
            </a:endParaRPr>
          </a:p>
        </p:txBody>
      </p:sp>
      <p:sp>
        <p:nvSpPr>
          <p:cNvPr id="14" name="AutoShape 9">
            <a:extLst>
              <a:ext uri="{FF2B5EF4-FFF2-40B4-BE49-F238E27FC236}">
                <a16:creationId xmlns:a16="http://schemas.microsoft.com/office/drawing/2014/main" id="{566591DB-4C99-F53F-9CE7-CD0EDEBC22F1}"/>
              </a:ext>
            </a:extLst>
          </p:cNvPr>
          <p:cNvSpPr/>
          <p:nvPr/>
        </p:nvSpPr>
        <p:spPr>
          <a:xfrm>
            <a:off x="838200" y="1790700"/>
            <a:ext cx="9982200" cy="0"/>
          </a:xfrm>
          <a:prstGeom prst="line">
            <a:avLst/>
          </a:prstGeom>
          <a:ln w="25400" cap="flat">
            <a:solidFill>
              <a:srgbClr val="FA643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522839" y="0"/>
            <a:ext cx="6765161" cy="10287000"/>
          </a:xfrm>
          <a:prstGeom prst="rect">
            <a:avLst/>
          </a:prstGeom>
          <a:solidFill>
            <a:srgbClr val="F1F1F1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838200" y="647700"/>
            <a:ext cx="567361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49"/>
              </a:lnSpc>
            </a:pPr>
            <a:r>
              <a:rPr lang="en-US" sz="2499" dirty="0">
                <a:solidFill>
                  <a:srgbClr val="FA643F"/>
                </a:solidFill>
                <a:latin typeface="Nanum Gothic Bold"/>
              </a:rPr>
              <a:t>0</a:t>
            </a:r>
            <a:r>
              <a:rPr lang="en-US" altLang="ko-KR" sz="2499" dirty="0">
                <a:solidFill>
                  <a:srgbClr val="FA643F"/>
                </a:solidFill>
                <a:latin typeface="Nanum Gothic Bold"/>
              </a:rPr>
              <a:t>5</a:t>
            </a:r>
            <a:endParaRPr lang="en-US" sz="2499" dirty="0">
              <a:solidFill>
                <a:srgbClr val="FA643F"/>
              </a:solidFill>
              <a:latin typeface="Nanum Gothic Bold"/>
            </a:endParaRPr>
          </a:p>
        </p:txBody>
      </p:sp>
      <p:grpSp>
        <p:nvGrpSpPr>
          <p:cNvPr id="13" name="Group 9">
            <a:extLst>
              <a:ext uri="{FF2B5EF4-FFF2-40B4-BE49-F238E27FC236}">
                <a16:creationId xmlns:a16="http://schemas.microsoft.com/office/drawing/2014/main" id="{FB75BDE2-FB17-AABF-F47D-C82ED9ADFF8A}"/>
              </a:ext>
            </a:extLst>
          </p:cNvPr>
          <p:cNvGrpSpPr/>
          <p:nvPr/>
        </p:nvGrpSpPr>
        <p:grpSpPr>
          <a:xfrm>
            <a:off x="838200" y="1194304"/>
            <a:ext cx="10896600" cy="2246859"/>
            <a:chOff x="0" y="0"/>
            <a:chExt cx="10542190" cy="2580605"/>
          </a:xfrm>
        </p:grpSpPr>
        <p:sp>
          <p:nvSpPr>
            <p:cNvPr id="14" name="TextBox 10">
              <a:extLst>
                <a:ext uri="{FF2B5EF4-FFF2-40B4-BE49-F238E27FC236}">
                  <a16:creationId xmlns:a16="http://schemas.microsoft.com/office/drawing/2014/main" id="{D96A50D2-00F6-767B-7E53-BFAB3DC4787B}"/>
                </a:ext>
              </a:extLst>
            </p:cNvPr>
            <p:cNvSpPr txBox="1"/>
            <p:nvPr/>
          </p:nvSpPr>
          <p:spPr>
            <a:xfrm>
              <a:off x="0" y="0"/>
              <a:ext cx="10542190" cy="11947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399"/>
                </a:lnSpc>
                <a:spcBef>
                  <a:spcPct val="0"/>
                </a:spcBef>
              </a:pPr>
              <a:r>
                <a:rPr lang="ko-KR" altLang="en-US" sz="6000" dirty="0">
                  <a:solidFill>
                    <a:srgbClr val="000000"/>
                  </a:solidFill>
                  <a:ea typeface="Nanum Gothic Bold"/>
                </a:rPr>
                <a:t>대기 오염에 관한 심층 고찰</a:t>
              </a:r>
              <a:endParaRPr lang="en-US" altLang="ko-KR" sz="6000" dirty="0">
                <a:solidFill>
                  <a:srgbClr val="000000"/>
                </a:solidFill>
                <a:ea typeface="Nanum Gothic Bold"/>
              </a:endParaRPr>
            </a:p>
          </p:txBody>
        </p:sp>
        <p:sp>
          <p:nvSpPr>
            <p:cNvPr id="15" name="TextBox 11">
              <a:extLst>
                <a:ext uri="{FF2B5EF4-FFF2-40B4-BE49-F238E27FC236}">
                  <a16:creationId xmlns:a16="http://schemas.microsoft.com/office/drawing/2014/main" id="{D2AEEE00-CA48-435B-8917-B492699CC40E}"/>
                </a:ext>
              </a:extLst>
            </p:cNvPr>
            <p:cNvSpPr txBox="1"/>
            <p:nvPr/>
          </p:nvSpPr>
          <p:spPr>
            <a:xfrm>
              <a:off x="0" y="1205958"/>
              <a:ext cx="10542190" cy="1374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91466" lvl="1">
                <a:lnSpc>
                  <a:spcPct val="150000"/>
                </a:lnSpc>
              </a:pPr>
              <a:r>
                <a:rPr lang="en-US" altLang="ko-KR" sz="2800" dirty="0">
                  <a:solidFill>
                    <a:srgbClr val="000000"/>
                  </a:solidFill>
                  <a:ea typeface="Nanum Gothic Bold"/>
                </a:rPr>
                <a:t>- </a:t>
              </a:r>
              <a:r>
                <a:rPr lang="ko-KR" altLang="en-US" sz="2800" dirty="0">
                  <a:solidFill>
                    <a:srgbClr val="000000"/>
                  </a:solidFill>
                  <a:ea typeface="Nanum Gothic Bold"/>
                </a:rPr>
                <a:t>데이터 분석</a:t>
              </a:r>
              <a:endParaRPr lang="en-US" altLang="ko-KR" sz="2800" dirty="0">
                <a:solidFill>
                  <a:srgbClr val="000000"/>
                </a:solidFill>
                <a:ea typeface="Nanum Gothic Bold"/>
              </a:endParaRPr>
            </a:p>
            <a:p>
              <a:pPr marL="291466" lvl="1">
                <a:lnSpc>
                  <a:spcPct val="150000"/>
                </a:lnSpc>
              </a:pPr>
              <a:endParaRPr lang="en-US" sz="2700" dirty="0">
                <a:solidFill>
                  <a:srgbClr val="000000"/>
                </a:solidFill>
                <a:latin typeface="Nanum Gothic"/>
                <a:ea typeface="Nanum Gothic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B11E253A-252D-A11A-AFB7-0106D35FA1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8" b="1049"/>
          <a:stretch/>
        </p:blipFill>
        <p:spPr>
          <a:xfrm>
            <a:off x="7423263" y="2827821"/>
            <a:ext cx="10516795" cy="59435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F1CCA1-17D0-C8CE-EA5B-B9D8083D5B65}"/>
              </a:ext>
            </a:extLst>
          </p:cNvPr>
          <p:cNvSpPr txBox="1"/>
          <p:nvPr/>
        </p:nvSpPr>
        <p:spPr>
          <a:xfrm>
            <a:off x="347942" y="3561454"/>
            <a:ext cx="64770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대기오염 주요 원인 파악을 위해</a:t>
            </a:r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연도별 대기오염 물질에 관한 통계 자료 분석</a:t>
            </a:r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환경부 국가 미세먼지 정보센터 자료 탐색</a:t>
            </a:r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endParaRPr lang="en-US" altLang="ko-KR" sz="24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ko-KR" altLang="en-US" sz="2400" dirty="0">
                <a:latin typeface="Nanum Gothic" panose="020B0600000101010101" charset="-127"/>
                <a:ea typeface="Nanum Gothic" panose="020B0600000101010101" charset="-127"/>
              </a:rPr>
              <a:t>자료 출처</a:t>
            </a:r>
            <a:r>
              <a:rPr lang="en-US" altLang="ko-KR" sz="2400" dirty="0">
                <a:latin typeface="Nanum Gothic" panose="020B0600000101010101" charset="-127"/>
                <a:ea typeface="Nanum Gothic" panose="020B0600000101010101" charset="-127"/>
              </a:rPr>
              <a:t>-</a:t>
            </a:r>
          </a:p>
          <a:p>
            <a:r>
              <a:rPr lang="en-US" altLang="ko-KR" sz="2400" dirty="0"/>
              <a:t>https://www.me.go.kr/search/totalSearch/search_new.jsp?q=%EB%AF%B8%EC%84%B8%EB%A8%BC%EC%A7%80&amp;targetSiteId=</a:t>
            </a:r>
          </a:p>
          <a:p>
            <a:endParaRPr lang="ko-KR" altLang="en-US" sz="2400" dirty="0"/>
          </a:p>
        </p:txBody>
      </p:sp>
      <p:sp>
        <p:nvSpPr>
          <p:cNvPr id="10" name="AutoShape 9">
            <a:extLst>
              <a:ext uri="{FF2B5EF4-FFF2-40B4-BE49-F238E27FC236}">
                <a16:creationId xmlns:a16="http://schemas.microsoft.com/office/drawing/2014/main" id="{25D7CDCC-D0B3-D9D9-FFF7-CE7535E1071A}"/>
              </a:ext>
            </a:extLst>
          </p:cNvPr>
          <p:cNvSpPr/>
          <p:nvPr/>
        </p:nvSpPr>
        <p:spPr>
          <a:xfrm>
            <a:off x="347942" y="4533900"/>
            <a:ext cx="6731570" cy="0"/>
          </a:xfrm>
          <a:prstGeom prst="line">
            <a:avLst/>
          </a:prstGeom>
          <a:ln w="25400" cap="flat">
            <a:solidFill>
              <a:srgbClr val="FA643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762000" y="800100"/>
            <a:ext cx="567361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49"/>
              </a:lnSpc>
            </a:pPr>
            <a:r>
              <a:rPr lang="en-US" sz="2499" dirty="0">
                <a:solidFill>
                  <a:srgbClr val="FA643F"/>
                </a:solidFill>
                <a:latin typeface="Nanum Gothic Bold"/>
              </a:rPr>
              <a:t>0</a:t>
            </a:r>
            <a:r>
              <a:rPr lang="en-US" altLang="ko-KR" sz="2499" dirty="0">
                <a:solidFill>
                  <a:srgbClr val="FA643F"/>
                </a:solidFill>
                <a:latin typeface="Nanum Gothic Bold"/>
              </a:rPr>
              <a:t>6</a:t>
            </a:r>
            <a:endParaRPr lang="en-US" sz="2499" dirty="0">
              <a:solidFill>
                <a:srgbClr val="FA643F"/>
              </a:solidFill>
              <a:latin typeface="Nanum Gothic Bold"/>
            </a:endParaRPr>
          </a:p>
        </p:txBody>
      </p:sp>
      <p:grpSp>
        <p:nvGrpSpPr>
          <p:cNvPr id="20" name="Group 9">
            <a:extLst>
              <a:ext uri="{FF2B5EF4-FFF2-40B4-BE49-F238E27FC236}">
                <a16:creationId xmlns:a16="http://schemas.microsoft.com/office/drawing/2014/main" id="{E0A1A0E0-6A77-2711-99A6-A850B161B641}"/>
              </a:ext>
            </a:extLst>
          </p:cNvPr>
          <p:cNvGrpSpPr/>
          <p:nvPr/>
        </p:nvGrpSpPr>
        <p:grpSpPr>
          <a:xfrm>
            <a:off x="1045680" y="1409700"/>
            <a:ext cx="9067800" cy="5012850"/>
            <a:chOff x="-892772" y="-864659"/>
            <a:chExt cx="12090401" cy="4062998"/>
          </a:xfrm>
        </p:grpSpPr>
        <p:sp>
          <p:nvSpPr>
            <p:cNvPr id="21" name="TextBox 10">
              <a:extLst>
                <a:ext uri="{FF2B5EF4-FFF2-40B4-BE49-F238E27FC236}">
                  <a16:creationId xmlns:a16="http://schemas.microsoft.com/office/drawing/2014/main" id="{4B447582-0C29-DB07-8AD5-4F5ABB6E9FD8}"/>
                </a:ext>
              </a:extLst>
            </p:cNvPr>
            <p:cNvSpPr txBox="1"/>
            <p:nvPr/>
          </p:nvSpPr>
          <p:spPr>
            <a:xfrm>
              <a:off x="-637201" y="-864659"/>
              <a:ext cx="10542190" cy="8468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399"/>
                </a:lnSpc>
                <a:spcBef>
                  <a:spcPct val="0"/>
                </a:spcBef>
              </a:pPr>
              <a:r>
                <a:rPr lang="ko-KR" altLang="en-US" sz="6999" dirty="0">
                  <a:solidFill>
                    <a:srgbClr val="000000"/>
                  </a:solidFill>
                  <a:ea typeface="Nanum Gothic Bold"/>
                </a:rPr>
                <a:t>데이터 분석</a:t>
              </a:r>
              <a:endParaRPr lang="en-US" sz="6999" dirty="0">
                <a:solidFill>
                  <a:srgbClr val="000000"/>
                </a:solidFill>
                <a:ea typeface="Nanum Gothic Bold"/>
              </a:endParaRPr>
            </a:p>
          </p:txBody>
        </p:sp>
        <p:sp>
          <p:nvSpPr>
            <p:cNvPr id="22" name="TextBox 11">
              <a:extLst>
                <a:ext uri="{FF2B5EF4-FFF2-40B4-BE49-F238E27FC236}">
                  <a16:creationId xmlns:a16="http://schemas.microsoft.com/office/drawing/2014/main" id="{A236461F-0779-00D6-8BFD-ECE473CEDF5C}"/>
                </a:ext>
              </a:extLst>
            </p:cNvPr>
            <p:cNvSpPr txBox="1"/>
            <p:nvPr/>
          </p:nvSpPr>
          <p:spPr>
            <a:xfrm>
              <a:off x="-892772" y="864659"/>
              <a:ext cx="12090401" cy="233368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291466" lvl="1">
                <a:lnSpc>
                  <a:spcPct val="150000"/>
                </a:lnSpc>
              </a:pPr>
              <a:r>
                <a:rPr lang="ko-KR" altLang="en-US" sz="3600" dirty="0">
                  <a:solidFill>
                    <a:srgbClr val="000000"/>
                  </a:solidFill>
                  <a:latin typeface="Nanum Gothic"/>
                  <a:ea typeface="Nanum Gothic"/>
                </a:rPr>
                <a:t>데이터 사전처리 및 시각화 코드</a:t>
              </a:r>
              <a:endParaRPr lang="en-US" altLang="ko-KR" sz="3600" dirty="0">
                <a:solidFill>
                  <a:srgbClr val="000000"/>
                </a:solidFill>
                <a:latin typeface="Nanum Gothic"/>
                <a:ea typeface="Nanum Gothic"/>
              </a:endParaRPr>
            </a:p>
            <a:p>
              <a:pPr marL="291466" lvl="1">
                <a:lnSpc>
                  <a:spcPct val="150000"/>
                </a:lnSpc>
              </a:pPr>
              <a:endParaRPr lang="en-US" altLang="ko-KR" sz="3600" dirty="0">
                <a:solidFill>
                  <a:srgbClr val="000000"/>
                </a:solidFill>
                <a:latin typeface="Nanum Gothic"/>
                <a:ea typeface="Nanum Gothic"/>
              </a:endParaRPr>
            </a:p>
            <a:p>
              <a:pPr marL="291466" lvl="1">
                <a:lnSpc>
                  <a:spcPct val="150000"/>
                </a:lnSpc>
              </a:pPr>
              <a:r>
                <a:rPr lang="ko-KR" altLang="en-US" sz="2800" dirty="0">
                  <a:solidFill>
                    <a:srgbClr val="000000"/>
                  </a:solidFill>
                  <a:latin typeface="Nanum Gothic"/>
                  <a:ea typeface="Nanum Gothic"/>
                </a:rPr>
                <a:t>연도별 오염 물질 합계에 관한 막대그래프와</a:t>
              </a:r>
              <a:endParaRPr lang="en-US" altLang="ko-KR" sz="2800" dirty="0">
                <a:solidFill>
                  <a:srgbClr val="000000"/>
                </a:solidFill>
                <a:latin typeface="Nanum Gothic"/>
                <a:ea typeface="Nanum Gothic"/>
              </a:endParaRPr>
            </a:p>
            <a:p>
              <a:pPr marL="291466" lvl="1">
                <a:lnSpc>
                  <a:spcPct val="150000"/>
                </a:lnSpc>
              </a:pPr>
              <a:r>
                <a:rPr lang="ko-KR" altLang="en-US" sz="2800" dirty="0">
                  <a:solidFill>
                    <a:srgbClr val="000000"/>
                  </a:solidFill>
                  <a:latin typeface="Nanum Gothic"/>
                  <a:ea typeface="Nanum Gothic"/>
                </a:rPr>
                <a:t>주요 오염물질에 관한 선 그래프 생성</a:t>
              </a:r>
              <a:endParaRPr lang="en-US" sz="2800" dirty="0">
                <a:solidFill>
                  <a:srgbClr val="000000"/>
                </a:solidFill>
                <a:latin typeface="Nanum Gothic"/>
                <a:ea typeface="Nanum Gothic"/>
              </a:endParaRPr>
            </a:p>
          </p:txBody>
        </p:sp>
      </p:grpSp>
      <p:sp>
        <p:nvSpPr>
          <p:cNvPr id="23" name="AutoShape 2">
            <a:extLst>
              <a:ext uri="{FF2B5EF4-FFF2-40B4-BE49-F238E27FC236}">
                <a16:creationId xmlns:a16="http://schemas.microsoft.com/office/drawing/2014/main" id="{C070DA5E-9FC7-CDE9-EC6D-93B6C5320037}"/>
              </a:ext>
            </a:extLst>
          </p:cNvPr>
          <p:cNvSpPr/>
          <p:nvPr/>
        </p:nvSpPr>
        <p:spPr>
          <a:xfrm>
            <a:off x="11522839" y="0"/>
            <a:ext cx="6765161" cy="10287000"/>
          </a:xfrm>
          <a:prstGeom prst="rect">
            <a:avLst/>
          </a:prstGeom>
          <a:solidFill>
            <a:srgbClr val="F1F1F1"/>
          </a:solidFill>
        </p:spPr>
        <p:txBody>
          <a:bodyPr/>
          <a:lstStyle/>
          <a:p>
            <a:endParaRPr lang="ko-KR" altLang="en-US" dirty="0"/>
          </a:p>
        </p:txBody>
      </p:sp>
      <p:sp>
        <p:nvSpPr>
          <p:cNvPr id="8" name="AutoShape 9">
            <a:extLst>
              <a:ext uri="{FF2B5EF4-FFF2-40B4-BE49-F238E27FC236}">
                <a16:creationId xmlns:a16="http://schemas.microsoft.com/office/drawing/2014/main" id="{CFF86F24-4543-5F56-518A-9C1FF5A8F957}"/>
              </a:ext>
            </a:extLst>
          </p:cNvPr>
          <p:cNvSpPr/>
          <p:nvPr/>
        </p:nvSpPr>
        <p:spPr>
          <a:xfrm>
            <a:off x="1045680" y="4533900"/>
            <a:ext cx="6731570" cy="0"/>
          </a:xfrm>
          <a:prstGeom prst="line">
            <a:avLst/>
          </a:prstGeom>
          <a:ln w="25400" cap="flat">
            <a:solidFill>
              <a:srgbClr val="FA643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2DF3D3F-65A7-1D27-F3BC-079E17503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4961" y="800100"/>
            <a:ext cx="6400800" cy="86942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84558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1"/>
            <a:ext cx="18288000" cy="2350664"/>
          </a:xfrm>
          <a:prstGeom prst="rect">
            <a:avLst/>
          </a:prstGeom>
          <a:solidFill>
            <a:srgbClr val="F1F1F1"/>
          </a:solidFill>
        </p:spPr>
        <p:txBody>
          <a:bodyPr/>
          <a:lstStyle/>
          <a:p>
            <a:endParaRPr lang="ko-KR" altLang="en-US"/>
          </a:p>
        </p:txBody>
      </p:sp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6304469"/>
              </p:ext>
            </p:extLst>
          </p:nvPr>
        </p:nvGraphicFramePr>
        <p:xfrm>
          <a:off x="1317597" y="3137881"/>
          <a:ext cx="15633756" cy="6637668"/>
        </p:xfrm>
        <a:graphic>
          <a:graphicData uri="http://schemas.openxmlformats.org/drawingml/2006/table">
            <a:tbl>
              <a:tblPr/>
              <a:tblGrid>
                <a:gridCol w="78168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168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09151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ko-KR" altLang="en-US" sz="2400" dirty="0">
                          <a:solidFill>
                            <a:schemeClr val="tx1"/>
                          </a:solidFill>
                          <a:latin typeface="Nanum Gothic Bold" panose="020B0600000101010101" charset="-127"/>
                          <a:ea typeface="Nanum Gothic Bold" panose="020B0600000101010101" charset="-127"/>
                        </a:rPr>
                        <a:t>각 오염물질의 총 배출량으로 주요 문제 원인 파악</a:t>
                      </a:r>
                      <a:endParaRPr lang="en-US" sz="2400" dirty="0">
                        <a:solidFill>
                          <a:schemeClr val="tx1"/>
                        </a:solidFill>
                        <a:latin typeface="Nanum Gothic Bold" panose="020B0600000101010101" charset="-127"/>
                        <a:ea typeface="Nanum Gothic Bold" panose="020B0600000101010101" charset="-127"/>
                      </a:endParaRPr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643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ko-KR" altLang="en-US" sz="2400" dirty="0">
                          <a:latin typeface="Nanum Gothic Bold" panose="020B0600000101010101" charset="-127"/>
                          <a:ea typeface="Nanum Gothic Bold" panose="020B0600000101010101" charset="-127"/>
                        </a:rPr>
                        <a:t>해당 원인의 연도별 추이 파악</a:t>
                      </a:r>
                      <a:endParaRPr lang="en-US" sz="2400" dirty="0">
                        <a:latin typeface="Nanum Gothic Bold" panose="020B0600000101010101" charset="-127"/>
                        <a:ea typeface="Nanum Gothic Bold" panose="020B0600000101010101" charset="-127"/>
                      </a:endParaRPr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6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12041">
                <a:tc>
                  <a:txBody>
                    <a:bodyPr/>
                    <a:lstStyle/>
                    <a:p>
                      <a:pPr marL="496571" lvl="1" indent="-248285" algn="l">
                        <a:lnSpc>
                          <a:spcPts val="3220"/>
                        </a:lnSpc>
                        <a:buFont typeface="Arial"/>
                        <a:buChar char="•"/>
                        <a:defRPr/>
                      </a:pPr>
                      <a:endParaRPr lang="en-US" sz="1100" dirty="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96571" lvl="1" indent="-248285" algn="l">
                        <a:lnSpc>
                          <a:spcPts val="3220"/>
                        </a:lnSpc>
                        <a:buFont typeface="Arial"/>
                        <a:buChar char="•"/>
                        <a:defRPr/>
                      </a:pPr>
                      <a:endParaRPr lang="en-US" sz="1100" dirty="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8" name="Group 8"/>
          <p:cNvGrpSpPr/>
          <p:nvPr/>
        </p:nvGrpSpPr>
        <p:grpSpPr>
          <a:xfrm>
            <a:off x="1301032" y="527927"/>
            <a:ext cx="9900367" cy="1551951"/>
            <a:chOff x="-22086" y="9525"/>
            <a:chExt cx="13200490" cy="2069268"/>
          </a:xfrm>
        </p:grpSpPr>
        <p:sp>
          <p:nvSpPr>
            <p:cNvPr id="9" name="TextBox 9"/>
            <p:cNvSpPr txBox="1"/>
            <p:nvPr/>
          </p:nvSpPr>
          <p:spPr>
            <a:xfrm>
              <a:off x="-22086" y="691832"/>
              <a:ext cx="13200490" cy="138696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8399"/>
                </a:lnSpc>
                <a:spcBef>
                  <a:spcPct val="0"/>
                </a:spcBef>
              </a:pPr>
              <a:r>
                <a:rPr lang="ko-KR" altLang="en-US" sz="6000" dirty="0">
                  <a:solidFill>
                    <a:srgbClr val="000000"/>
                  </a:solidFill>
                  <a:ea typeface="Nanum Gothic Bold"/>
                </a:rPr>
                <a:t>데이터 그래프 분석</a:t>
              </a:r>
              <a:endParaRPr lang="en-US" sz="6000" dirty="0">
                <a:solidFill>
                  <a:srgbClr val="000000"/>
                </a:solidFill>
                <a:ea typeface="Nanum Gothic Bold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9525"/>
              <a:ext cx="840712" cy="461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49"/>
                </a:lnSpc>
              </a:pPr>
              <a:r>
                <a:rPr lang="en-US" sz="2499" dirty="0">
                  <a:solidFill>
                    <a:srgbClr val="FA643F"/>
                  </a:solidFill>
                  <a:latin typeface="Nanum Gothic Bold"/>
                </a:rPr>
                <a:t>0</a:t>
              </a:r>
              <a:r>
                <a:rPr lang="en-US" altLang="ko-KR" sz="2499" dirty="0">
                  <a:solidFill>
                    <a:srgbClr val="FA643F"/>
                  </a:solidFill>
                  <a:latin typeface="Nanum Gothic Bold"/>
                </a:rPr>
                <a:t>7</a:t>
              </a:r>
              <a:endParaRPr lang="en-US" sz="2499" dirty="0">
                <a:solidFill>
                  <a:srgbClr val="FA643F"/>
                </a:solidFill>
                <a:latin typeface="Nanum Gothic Bold"/>
              </a:endParaRP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40ACD6BB-F2C4-7C6D-5A96-EF2282C11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8800" y="4204061"/>
            <a:ext cx="7010400" cy="536749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99B2A0F-E3BB-DA7D-B9CE-549B7F789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8617" y="4076700"/>
            <a:ext cx="6705600" cy="538663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8197543" cy="10287000"/>
          </a:xfrm>
          <a:prstGeom prst="rect">
            <a:avLst/>
          </a:prstGeom>
          <a:solidFill>
            <a:srgbClr val="F1F1F1"/>
          </a:solidFill>
        </p:spPr>
        <p:txBody>
          <a:bodyPr/>
          <a:lstStyle/>
          <a:p>
            <a:endParaRPr lang="ko-KR" altLang="en-US"/>
          </a:p>
        </p:txBody>
      </p:sp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2999414"/>
              </p:ext>
            </p:extLst>
          </p:nvPr>
        </p:nvGraphicFramePr>
        <p:xfrm>
          <a:off x="8883343" y="952500"/>
          <a:ext cx="8718858" cy="8534400"/>
        </p:xfrm>
        <a:graphic>
          <a:graphicData uri="http://schemas.openxmlformats.org/drawingml/2006/table">
            <a:tbl>
              <a:tblPr/>
              <a:tblGrid>
                <a:gridCol w="43594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594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95215">
                <a:tc>
                  <a:txBody>
                    <a:bodyPr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altLang="ko-KR" sz="3600" dirty="0">
                          <a:latin typeface="Nanum Gothic Bold" panose="020B0600000101010101" charset="-127"/>
                          <a:ea typeface="Nanum Gothic Bold" panose="020B0600000101010101" charset="-127"/>
                        </a:rPr>
                        <a:t>NOx</a:t>
                      </a:r>
                      <a:endParaRPr lang="en-US" sz="1100" dirty="0">
                        <a:latin typeface="Nanum Gothic Bold" panose="020B0600000101010101" charset="-127"/>
                        <a:ea typeface="Nanum Gothic Bold" panose="020B0600000101010101" charset="-127"/>
                      </a:endParaRPr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643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altLang="ko-KR" sz="3600" dirty="0">
                          <a:latin typeface="Nanum Gothic Bold" panose="020B0600000101010101" charset="-127"/>
                          <a:ea typeface="Nanum Gothic Bold" panose="020B0600000101010101" charset="-127"/>
                        </a:rPr>
                        <a:t>VOC</a:t>
                      </a:r>
                      <a:endParaRPr lang="en-US" sz="1600" dirty="0">
                        <a:latin typeface="Nanum Gothic Bold" panose="020B0600000101010101" charset="-127"/>
                        <a:ea typeface="Nanum Gothic Bold" panose="020B0600000101010101" charset="-127"/>
                      </a:endParaRPr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6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39185">
                <a:tc>
                  <a:txBody>
                    <a:bodyPr/>
                    <a:lstStyle/>
                    <a:p>
                      <a:r>
                        <a:rPr lang="ko-KR" altLang="en-US" sz="2200" b="1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자동차 및 교통 수단</a:t>
                      </a:r>
                      <a:r>
                        <a:rPr lang="en-US" altLang="ko-KR" sz="2200" b="1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:</a:t>
                      </a:r>
                    </a:p>
                    <a:p>
                      <a:r>
                        <a:rPr lang="ko-KR" altLang="en-US" sz="22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내연기관 및 외부 연소 프로세스</a:t>
                      </a:r>
                      <a:endParaRPr lang="en-US" altLang="ko-KR" sz="2200" b="0" i="0" kern="1200" dirty="0">
                        <a:solidFill>
                          <a:schemeClr val="tx1"/>
                        </a:solidFill>
                        <a:effectLst/>
                        <a:latin typeface="Nanum Gothic" panose="020B0600000101010101" charset="-127"/>
                        <a:ea typeface="Nanum Gothic" panose="020B0600000101010101" charset="-127"/>
                        <a:cs typeface="+mn-cs"/>
                      </a:endParaRPr>
                    </a:p>
                    <a:p>
                      <a:endParaRPr lang="en-US" altLang="ko-KR" sz="2200" b="0" i="0" kern="1200" dirty="0">
                        <a:solidFill>
                          <a:schemeClr val="tx1"/>
                        </a:solidFill>
                        <a:effectLst/>
                        <a:latin typeface="Nanum Gothic" panose="020B0600000101010101" charset="-127"/>
                        <a:ea typeface="Nanum Gothic" panose="020B0600000101010101" charset="-127"/>
                        <a:cs typeface="+mn-cs"/>
                      </a:endParaRPr>
                    </a:p>
                    <a:p>
                      <a:r>
                        <a:rPr lang="ko-KR" altLang="en-US" sz="2200" b="1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공업 공정</a:t>
                      </a:r>
                      <a:r>
                        <a:rPr lang="en-US" altLang="ko-KR" sz="2200" b="1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:</a:t>
                      </a:r>
                      <a:r>
                        <a:rPr lang="ko-KR" altLang="en-US" sz="2200" b="0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 </a:t>
                      </a:r>
                      <a:endParaRPr lang="en-US" altLang="ko-KR" sz="2200" b="0" i="0" kern="1200" dirty="0">
                        <a:solidFill>
                          <a:schemeClr val="tx1"/>
                        </a:solidFill>
                        <a:effectLst/>
                        <a:latin typeface="Nanum Gothic Bold" panose="020B0600000101010101" charset="-127"/>
                        <a:ea typeface="Nanum Gothic Bold" panose="020B0600000101010101" charset="-127"/>
                        <a:cs typeface="+mn-cs"/>
                      </a:endParaRPr>
                    </a:p>
                    <a:p>
                      <a:r>
                        <a:rPr lang="ko-KR" altLang="en-US" sz="22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화력발전소</a:t>
                      </a:r>
                      <a:r>
                        <a:rPr lang="en-US" altLang="ko-KR" sz="22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, </a:t>
                      </a:r>
                      <a:r>
                        <a:rPr lang="ko-KR" altLang="en-US" sz="22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석탄 소각</a:t>
                      </a:r>
                      <a:r>
                        <a:rPr lang="en-US" altLang="ko-KR" sz="22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, </a:t>
                      </a:r>
                    </a:p>
                    <a:p>
                      <a:r>
                        <a:rPr lang="ko-KR" altLang="en-US" sz="2200" b="0" i="0" kern="1200" dirty="0">
                          <a:solidFill>
                            <a:srgbClr val="FF0000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화학 공정</a:t>
                      </a:r>
                      <a:r>
                        <a:rPr lang="en-US" altLang="ko-KR" sz="22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, </a:t>
                      </a:r>
                      <a:r>
                        <a:rPr lang="ko-KR" altLang="en-US" sz="22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금속 제련</a:t>
                      </a:r>
                      <a:r>
                        <a:rPr lang="en-US" altLang="ko-KR" sz="22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, </a:t>
                      </a:r>
                    </a:p>
                    <a:p>
                      <a:r>
                        <a:rPr lang="ko-KR" altLang="en-US" sz="22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석회석 소성 등</a:t>
                      </a:r>
                      <a:endParaRPr lang="en-US" altLang="ko-KR" sz="2200" b="0" i="0" kern="1200" dirty="0">
                        <a:solidFill>
                          <a:schemeClr val="tx1"/>
                        </a:solidFill>
                        <a:effectLst/>
                        <a:latin typeface="Nanum Gothic" panose="020B0600000101010101" charset="-127"/>
                        <a:ea typeface="Nanum Gothic" panose="020B0600000101010101" charset="-127"/>
                        <a:cs typeface="+mn-cs"/>
                      </a:endParaRPr>
                    </a:p>
                    <a:p>
                      <a:endParaRPr lang="en-US" altLang="ko-KR" sz="2200" b="0" i="0" kern="1200" dirty="0">
                        <a:solidFill>
                          <a:schemeClr val="tx1"/>
                        </a:solidFill>
                        <a:effectLst/>
                        <a:latin typeface="Nanum Gothic" panose="020B0600000101010101" charset="-127"/>
                        <a:ea typeface="Nanum Gothic" panose="020B0600000101010101" charset="-127"/>
                        <a:cs typeface="+mn-cs"/>
                      </a:endParaRPr>
                    </a:p>
                    <a:p>
                      <a:r>
                        <a:rPr lang="ko-KR" altLang="en-US" sz="2200" b="1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토양 및 지하 가스 활동</a:t>
                      </a:r>
                      <a:r>
                        <a:rPr lang="en-US" altLang="ko-KR" sz="2200" b="1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:</a:t>
                      </a:r>
                    </a:p>
                    <a:p>
                      <a:r>
                        <a:rPr lang="ko-KR" altLang="en-US" sz="22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토양의 질소 화합물과 지하 가스</a:t>
                      </a:r>
                      <a:endParaRPr lang="en-US" altLang="ko-KR" sz="2200" b="0" i="0" kern="1200" dirty="0">
                        <a:solidFill>
                          <a:schemeClr val="tx1"/>
                        </a:solidFill>
                        <a:effectLst/>
                        <a:latin typeface="Nanum Gothic" panose="020B0600000101010101" charset="-127"/>
                        <a:ea typeface="Nanum Gothic" panose="020B0600000101010101" charset="-127"/>
                        <a:cs typeface="+mn-cs"/>
                      </a:endParaRPr>
                    </a:p>
                    <a:p>
                      <a:endParaRPr lang="en-US" altLang="ko-KR" sz="2200" b="0" i="0" kern="1200" dirty="0">
                        <a:solidFill>
                          <a:schemeClr val="tx1"/>
                        </a:solidFill>
                        <a:effectLst/>
                        <a:latin typeface="Nanum Gothic" panose="020B0600000101010101" charset="-127"/>
                        <a:ea typeface="Nanum Gothic" panose="020B0600000101010101" charset="-127"/>
                        <a:cs typeface="+mn-cs"/>
                      </a:endParaRPr>
                    </a:p>
                    <a:p>
                      <a:r>
                        <a:rPr lang="ko-KR" altLang="en-US" sz="2200" b="1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자연적인 원인</a:t>
                      </a:r>
                      <a:r>
                        <a:rPr lang="en-US" altLang="ko-KR" sz="2200" b="1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:</a:t>
                      </a:r>
                      <a:r>
                        <a:rPr lang="ko-KR" altLang="en-US" sz="2200" b="0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 </a:t>
                      </a:r>
                      <a:endParaRPr lang="en-US" altLang="ko-KR" sz="2200" b="0" i="0" kern="1200" dirty="0">
                        <a:solidFill>
                          <a:schemeClr val="tx1"/>
                        </a:solidFill>
                        <a:effectLst/>
                        <a:latin typeface="Nanum Gothic Bold" panose="020B0600000101010101" charset="-127"/>
                        <a:ea typeface="Nanum Gothic Bold" panose="020B0600000101010101" charset="-127"/>
                        <a:cs typeface="+mn-cs"/>
                      </a:endParaRPr>
                    </a:p>
                    <a:p>
                      <a:r>
                        <a:rPr lang="ko-KR" altLang="en-US" sz="22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번개로 인한 대기 중의 </a:t>
                      </a:r>
                      <a:endParaRPr lang="en-US" altLang="ko-KR" sz="2200" b="0" i="0" kern="1200" dirty="0">
                        <a:solidFill>
                          <a:schemeClr val="tx1"/>
                        </a:solidFill>
                        <a:effectLst/>
                        <a:latin typeface="Nanum Gothic" panose="020B0600000101010101" charset="-127"/>
                        <a:ea typeface="Nanum Gothic" panose="020B0600000101010101" charset="-127"/>
                        <a:cs typeface="+mn-cs"/>
                      </a:endParaRPr>
                    </a:p>
                    <a:p>
                      <a:r>
                        <a:rPr lang="ko-KR" altLang="en-US" sz="22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질소</a:t>
                      </a:r>
                      <a:r>
                        <a:rPr lang="en-US" altLang="ko-KR" sz="22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-</a:t>
                      </a:r>
                      <a:r>
                        <a:rPr lang="ko-KR" altLang="en-US" sz="22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산소 반응</a:t>
                      </a:r>
                      <a:endParaRPr lang="en-US" altLang="ko-KR" sz="2200" b="0" i="0" kern="1200" dirty="0">
                        <a:solidFill>
                          <a:schemeClr val="tx1"/>
                        </a:solidFill>
                        <a:effectLst/>
                        <a:latin typeface="Nanum Gothic" panose="020B0600000101010101" charset="-127"/>
                        <a:ea typeface="Nanum Gothic" panose="020B0600000101010101" charset="-127"/>
                        <a:cs typeface="+mn-cs"/>
                      </a:endParaRPr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000" b="1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자동차 및 교통 수단</a:t>
                      </a:r>
                      <a:r>
                        <a:rPr lang="en-US" altLang="ko-KR" sz="2000" b="1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:</a:t>
                      </a:r>
                      <a:r>
                        <a:rPr lang="ko-KR" altLang="en-US" sz="2000" b="0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 </a:t>
                      </a:r>
                      <a:endParaRPr lang="en-US" altLang="ko-KR" sz="2000" b="0" i="0" kern="1200" dirty="0">
                        <a:solidFill>
                          <a:schemeClr val="tx1"/>
                        </a:solidFill>
                        <a:effectLst/>
                        <a:latin typeface="Nanum Gothic Bold" panose="020B0600000101010101" charset="-127"/>
                        <a:ea typeface="Nanum Gothic Bold" panose="020B0600000101010101" charset="-127"/>
                        <a:cs typeface="+mn-cs"/>
                      </a:endParaRPr>
                    </a:p>
                    <a:p>
                      <a:r>
                        <a:rPr lang="ko-KR" altLang="en-US" sz="20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연료 연소 및 차량 배기 가스</a:t>
                      </a:r>
                      <a:endParaRPr lang="en-US" altLang="ko-KR" sz="2000" b="0" i="0" kern="1200" dirty="0">
                        <a:solidFill>
                          <a:schemeClr val="tx1"/>
                        </a:solidFill>
                        <a:effectLst/>
                        <a:latin typeface="Nanum Gothic" panose="020B0600000101010101" charset="-127"/>
                        <a:ea typeface="Nanum Gothic" panose="020B0600000101010101" charset="-127"/>
                        <a:cs typeface="+mn-cs"/>
                      </a:endParaRPr>
                    </a:p>
                    <a:p>
                      <a:endParaRPr lang="en-US" altLang="ko-KR" sz="2000" b="0" i="0" kern="1200" dirty="0">
                        <a:solidFill>
                          <a:schemeClr val="tx1"/>
                        </a:solidFill>
                        <a:effectLst/>
                        <a:latin typeface="Nanum Gothic" panose="020B0600000101010101" charset="-127"/>
                        <a:ea typeface="Nanum Gothic" panose="020B0600000101010101" charset="-127"/>
                        <a:cs typeface="+mn-cs"/>
                      </a:endParaRPr>
                    </a:p>
                    <a:p>
                      <a:r>
                        <a:rPr lang="ko-KR" altLang="en-US" sz="2000" b="1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공업 공정</a:t>
                      </a:r>
                      <a:r>
                        <a:rPr lang="en-US" altLang="ko-KR" sz="2000" b="1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:</a:t>
                      </a:r>
                      <a:r>
                        <a:rPr lang="ko-KR" altLang="en-US" sz="2000" b="0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 </a:t>
                      </a:r>
                      <a:endParaRPr lang="en-US" altLang="ko-KR" sz="2000" b="0" i="0" kern="1200" dirty="0">
                        <a:solidFill>
                          <a:schemeClr val="tx1"/>
                        </a:solidFill>
                        <a:effectLst/>
                        <a:latin typeface="Nanum Gothic Bold" panose="020B0600000101010101" charset="-127"/>
                        <a:ea typeface="Nanum Gothic Bold" panose="020B0600000101010101" charset="-127"/>
                        <a:cs typeface="+mn-cs"/>
                      </a:endParaRPr>
                    </a:p>
                    <a:p>
                      <a:r>
                        <a:rPr lang="ko-KR" altLang="en-US" sz="2000" b="0" i="0" kern="1200" dirty="0">
                          <a:solidFill>
                            <a:srgbClr val="FF0000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화학 공정</a:t>
                      </a:r>
                      <a:r>
                        <a:rPr lang="en-US" altLang="ko-KR" sz="20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, </a:t>
                      </a:r>
                      <a:r>
                        <a:rPr lang="ko-KR" altLang="en-US" sz="20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페인트 제조</a:t>
                      </a:r>
                      <a:r>
                        <a:rPr lang="en-US" altLang="ko-KR" sz="20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, </a:t>
                      </a:r>
                      <a:r>
                        <a:rPr lang="ko-KR" altLang="en-US" sz="20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프린팅</a:t>
                      </a:r>
                      <a:r>
                        <a:rPr lang="en-US" altLang="ko-KR" sz="20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, </a:t>
                      </a:r>
                      <a:r>
                        <a:rPr lang="ko-KR" altLang="en-US" sz="20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제지 공정 등</a:t>
                      </a:r>
                      <a:endParaRPr lang="en-US" altLang="ko-KR" sz="2000" b="0" i="0" kern="1200" dirty="0">
                        <a:solidFill>
                          <a:schemeClr val="tx1"/>
                        </a:solidFill>
                        <a:effectLst/>
                        <a:latin typeface="Nanum Gothic" panose="020B0600000101010101" charset="-127"/>
                        <a:ea typeface="Nanum Gothic" panose="020B0600000101010101" charset="-127"/>
                        <a:cs typeface="+mn-cs"/>
                      </a:endParaRPr>
                    </a:p>
                    <a:p>
                      <a:endParaRPr lang="en-US" altLang="ko-KR" sz="2000" b="0" i="0" kern="1200" dirty="0">
                        <a:solidFill>
                          <a:schemeClr val="tx1"/>
                        </a:solidFill>
                        <a:effectLst/>
                        <a:latin typeface="Nanum Gothic" panose="020B0600000101010101" charset="-127"/>
                        <a:ea typeface="Nanum Gothic" panose="020B0600000101010101" charset="-127"/>
                        <a:cs typeface="+mn-cs"/>
                      </a:endParaRPr>
                    </a:p>
                    <a:p>
                      <a:r>
                        <a:rPr lang="ko-KR" altLang="en-US" sz="2000" b="1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토양 및 자연적인 원인</a:t>
                      </a:r>
                      <a:r>
                        <a:rPr lang="en-US" altLang="ko-KR" sz="2000" b="1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:</a:t>
                      </a:r>
                      <a:r>
                        <a:rPr lang="ko-KR" altLang="en-US" sz="2000" b="0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 </a:t>
                      </a:r>
                      <a:endParaRPr lang="en-US" altLang="ko-KR" sz="2000" b="0" i="0" kern="1200" dirty="0">
                        <a:solidFill>
                          <a:schemeClr val="tx1"/>
                        </a:solidFill>
                        <a:effectLst/>
                        <a:latin typeface="Nanum Gothic Bold" panose="020B0600000101010101" charset="-127"/>
                        <a:ea typeface="Nanum Gothic Bold" panose="020B0600000101010101" charset="-127"/>
                        <a:cs typeface="+mn-cs"/>
                      </a:endParaRPr>
                    </a:p>
                    <a:p>
                      <a:r>
                        <a:rPr lang="ko-KR" altLang="en-US" sz="20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토양 중 휘발성 유기 물질 및</a:t>
                      </a:r>
                      <a:endParaRPr lang="en-US" altLang="ko-KR" sz="2000" b="0" i="0" kern="1200" dirty="0">
                        <a:solidFill>
                          <a:schemeClr val="tx1"/>
                        </a:solidFill>
                        <a:effectLst/>
                        <a:latin typeface="Nanum Gothic" panose="020B0600000101010101" charset="-127"/>
                        <a:ea typeface="Nanum Gothic" panose="020B0600000101010101" charset="-127"/>
                        <a:cs typeface="+mn-cs"/>
                      </a:endParaRPr>
                    </a:p>
                    <a:p>
                      <a:r>
                        <a:rPr lang="ko-KR" altLang="en-US" sz="20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다양한 생물 활동 및 식물의 휘발성 유기 화합물</a:t>
                      </a:r>
                      <a:endParaRPr lang="en-US" altLang="ko-KR" sz="2000" b="0" i="0" kern="1200" dirty="0">
                        <a:solidFill>
                          <a:schemeClr val="tx1"/>
                        </a:solidFill>
                        <a:effectLst/>
                        <a:latin typeface="Nanum Gothic" panose="020B0600000101010101" charset="-127"/>
                        <a:ea typeface="Nanum Gothic" panose="020B0600000101010101" charset="-127"/>
                        <a:cs typeface="+mn-cs"/>
                      </a:endParaRPr>
                    </a:p>
                    <a:p>
                      <a:endParaRPr lang="en-US" altLang="ko-KR" sz="2000" b="0" i="0" kern="1200" dirty="0">
                        <a:solidFill>
                          <a:schemeClr val="tx1"/>
                        </a:solidFill>
                        <a:effectLst/>
                        <a:latin typeface="Nanum Gothic" panose="020B0600000101010101" charset="-127"/>
                        <a:ea typeface="Nanum Gothic" panose="020B0600000101010101" charset="-127"/>
                        <a:cs typeface="+mn-cs"/>
                      </a:endParaRPr>
                    </a:p>
                    <a:p>
                      <a:r>
                        <a:rPr lang="ko-KR" altLang="en-US" sz="2000" b="1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건축물 및 소비재</a:t>
                      </a:r>
                      <a:r>
                        <a:rPr lang="en-US" altLang="ko-KR" sz="2000" b="1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:</a:t>
                      </a:r>
                      <a:r>
                        <a:rPr lang="ko-KR" altLang="en-US" sz="2000" b="0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 </a:t>
                      </a:r>
                      <a:endParaRPr lang="en-US" altLang="ko-KR" sz="2000" b="0" i="0" kern="1200" dirty="0">
                        <a:solidFill>
                          <a:schemeClr val="tx1"/>
                        </a:solidFill>
                        <a:effectLst/>
                        <a:latin typeface="Nanum Gothic Bold" panose="020B0600000101010101" charset="-127"/>
                        <a:ea typeface="Nanum Gothic Bold" panose="020B0600000101010101" charset="-127"/>
                        <a:cs typeface="+mn-cs"/>
                      </a:endParaRPr>
                    </a:p>
                    <a:p>
                      <a:r>
                        <a:rPr lang="ko-KR" altLang="en-US" sz="20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건축물 내부의 건축 자재</a:t>
                      </a:r>
                      <a:r>
                        <a:rPr lang="en-US" altLang="ko-KR" sz="20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, </a:t>
                      </a:r>
                      <a:r>
                        <a:rPr lang="ko-KR" altLang="en-US" sz="20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가구</a:t>
                      </a:r>
                      <a:r>
                        <a:rPr lang="en-US" altLang="ko-KR" sz="20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, </a:t>
                      </a:r>
                      <a:r>
                        <a:rPr lang="ko-KR" altLang="en-US" sz="20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페인트</a:t>
                      </a:r>
                      <a:r>
                        <a:rPr lang="en-US" altLang="ko-KR" sz="20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, </a:t>
                      </a:r>
                      <a:r>
                        <a:rPr lang="ko-KR" altLang="en-US" sz="20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클리닝 제품</a:t>
                      </a:r>
                      <a:endParaRPr lang="en-US" altLang="ko-KR" sz="2000" b="0" i="0" kern="1200" dirty="0">
                        <a:solidFill>
                          <a:schemeClr val="tx1"/>
                        </a:solidFill>
                        <a:effectLst/>
                        <a:latin typeface="Nanum Gothic" panose="020B0600000101010101" charset="-127"/>
                        <a:ea typeface="Nanum Gothic" panose="020B0600000101010101" charset="-127"/>
                        <a:cs typeface="+mn-cs"/>
                      </a:endParaRPr>
                    </a:p>
                    <a:p>
                      <a:endParaRPr lang="en-US" altLang="ko-KR" sz="2000" b="0" i="0" kern="1200" dirty="0">
                        <a:solidFill>
                          <a:schemeClr val="tx1"/>
                        </a:solidFill>
                        <a:effectLst/>
                        <a:latin typeface="Nanum Gothic" panose="020B0600000101010101" charset="-127"/>
                        <a:ea typeface="Nanum Gothic" panose="020B0600000101010101" charset="-127"/>
                        <a:cs typeface="+mn-cs"/>
                      </a:endParaRPr>
                    </a:p>
                    <a:p>
                      <a:r>
                        <a:rPr lang="ko-KR" altLang="en-US" sz="2000" b="1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농업 활동</a:t>
                      </a:r>
                      <a:r>
                        <a:rPr lang="en-US" altLang="ko-KR" sz="2000" b="1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:</a:t>
                      </a:r>
                      <a:r>
                        <a:rPr lang="ko-KR" altLang="en-US" sz="2000" b="0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 </a:t>
                      </a:r>
                      <a:endParaRPr lang="en-US" altLang="ko-KR" sz="2000" b="0" i="0" kern="1200" dirty="0">
                        <a:solidFill>
                          <a:schemeClr val="tx1"/>
                        </a:solidFill>
                        <a:effectLst/>
                        <a:latin typeface="Nanum Gothic Bold" panose="020B0600000101010101" charset="-127"/>
                        <a:ea typeface="Nanum Gothic Bold" panose="020B0600000101010101" charset="-127"/>
                        <a:cs typeface="+mn-cs"/>
                      </a:endParaRPr>
                    </a:p>
                    <a:p>
                      <a:r>
                        <a:rPr lang="ko-KR" altLang="en-US" sz="20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비료 및 농약 사용</a:t>
                      </a:r>
                      <a:r>
                        <a:rPr lang="en-US" altLang="ko-KR" sz="20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, </a:t>
                      </a:r>
                      <a:r>
                        <a:rPr lang="ko-KR" altLang="en-US" sz="20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가축의 배설 등</a:t>
                      </a:r>
                      <a:endParaRPr lang="en-US" altLang="ko-KR" sz="2000" b="0" i="0" kern="1200" dirty="0">
                        <a:solidFill>
                          <a:schemeClr val="tx1"/>
                        </a:solidFill>
                        <a:effectLst/>
                        <a:latin typeface="Nanum Gothic" panose="020B0600000101010101" charset="-127"/>
                        <a:ea typeface="Nanum Gothic" panose="020B0600000101010101" charset="-127"/>
                        <a:cs typeface="+mn-cs"/>
                      </a:endParaRPr>
                    </a:p>
                    <a:p>
                      <a:endParaRPr lang="en-US" altLang="ko-KR" sz="2000" b="0" i="0" kern="1200" dirty="0">
                        <a:solidFill>
                          <a:schemeClr val="tx1"/>
                        </a:solidFill>
                        <a:effectLst/>
                        <a:latin typeface="Nanum Gothic" panose="020B0600000101010101" charset="-127"/>
                        <a:ea typeface="Nanum Gothic" panose="020B0600000101010101" charset="-127"/>
                        <a:cs typeface="+mn-cs"/>
                      </a:endParaRPr>
                    </a:p>
                    <a:p>
                      <a:r>
                        <a:rPr lang="ko-KR" altLang="en-US" sz="2000" b="1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토양 및 물의 오염</a:t>
                      </a:r>
                      <a:r>
                        <a:rPr lang="en-US" altLang="ko-KR" sz="2000" b="1" i="0" kern="1200" dirty="0">
                          <a:solidFill>
                            <a:schemeClr val="tx1"/>
                          </a:solidFill>
                          <a:effectLst/>
                          <a:latin typeface="Nanum Gothic Bold" panose="020B0600000101010101" charset="-127"/>
                          <a:ea typeface="Nanum Gothic Bold" panose="020B0600000101010101" charset="-127"/>
                          <a:cs typeface="+mn-cs"/>
                        </a:rPr>
                        <a:t>:</a:t>
                      </a:r>
                      <a:endParaRPr lang="en-US" altLang="ko-KR" sz="2000" b="0" i="0" kern="1200" dirty="0">
                        <a:solidFill>
                          <a:schemeClr val="tx1"/>
                        </a:solidFill>
                        <a:effectLst/>
                        <a:latin typeface="Nanum Gothic Bold" panose="020B0600000101010101" charset="-127"/>
                        <a:ea typeface="Nanum Gothic Bold" panose="020B0600000101010101" charset="-127"/>
                        <a:cs typeface="+mn-cs"/>
                      </a:endParaRPr>
                    </a:p>
                    <a:p>
                      <a:r>
                        <a:rPr lang="ko-KR" altLang="en-US" sz="20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산업 폐기물</a:t>
                      </a:r>
                      <a:r>
                        <a:rPr lang="en-US" altLang="ko-KR" sz="20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, </a:t>
                      </a:r>
                      <a:r>
                        <a:rPr lang="ko-KR" altLang="en-US" sz="2000" b="0" i="0" kern="1200" dirty="0">
                          <a:solidFill>
                            <a:schemeClr val="tx1"/>
                          </a:solidFill>
                          <a:effectLst/>
                          <a:latin typeface="Nanum Gothic" panose="020B0600000101010101" charset="-127"/>
                          <a:ea typeface="Nanum Gothic" panose="020B0600000101010101" charset="-127"/>
                          <a:cs typeface="+mn-cs"/>
                        </a:rPr>
                        <a:t>폐수 등</a:t>
                      </a:r>
                      <a:endParaRPr lang="en-US" altLang="ko-KR" sz="2000" b="0" i="0" kern="1200" dirty="0">
                        <a:solidFill>
                          <a:schemeClr val="tx1"/>
                        </a:solidFill>
                        <a:effectLst/>
                        <a:latin typeface="Nanum Gothic" panose="020B0600000101010101" charset="-127"/>
                        <a:ea typeface="Nanum Gothic" panose="020B0600000101010101" charset="-127"/>
                        <a:cs typeface="+mn-cs"/>
                      </a:endParaRPr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8" name="Group 8"/>
          <p:cNvGrpSpPr/>
          <p:nvPr/>
        </p:nvGrpSpPr>
        <p:grpSpPr>
          <a:xfrm>
            <a:off x="866169" y="952500"/>
            <a:ext cx="6465203" cy="1666890"/>
            <a:chOff x="0" y="9525"/>
            <a:chExt cx="8620271" cy="2222519"/>
          </a:xfrm>
        </p:grpSpPr>
        <p:sp>
          <p:nvSpPr>
            <p:cNvPr id="9" name="TextBox 9"/>
            <p:cNvSpPr txBox="1"/>
            <p:nvPr/>
          </p:nvSpPr>
          <p:spPr>
            <a:xfrm>
              <a:off x="0" y="942460"/>
              <a:ext cx="8620271" cy="12895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399"/>
                </a:lnSpc>
                <a:spcBef>
                  <a:spcPct val="0"/>
                </a:spcBef>
              </a:pPr>
              <a:r>
                <a:rPr lang="ko-KR" altLang="en-US" sz="4800" b="1" dirty="0">
                  <a:solidFill>
                    <a:srgbClr val="000000"/>
                  </a:solidFill>
                  <a:latin typeface="Nanum Gothic Bold" panose="020B0600000101010101" charset="-127"/>
                  <a:ea typeface="Nanum Gothic Bold" panose="020B0600000101010101" charset="-127"/>
                </a:rPr>
                <a:t>핵심 문제 발생 원인 분석</a:t>
              </a:r>
              <a:endParaRPr lang="en-US" sz="4800" b="1" dirty="0">
                <a:solidFill>
                  <a:srgbClr val="000000"/>
                </a:solidFill>
                <a:latin typeface="Nanum Gothic Bold" panose="020B0600000101010101" charset="-127"/>
                <a:ea typeface="Nanum Gothic Bold" panose="020B0600000101010101" charset="-127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9525"/>
              <a:ext cx="876965" cy="461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49"/>
                </a:lnSpc>
              </a:pPr>
              <a:r>
                <a:rPr lang="en-US" altLang="ko-KR" sz="2499" dirty="0">
                  <a:solidFill>
                    <a:srgbClr val="FA643F"/>
                  </a:solidFill>
                  <a:latin typeface="Nanum Gothic Bold"/>
                </a:rPr>
                <a:t>08</a:t>
              </a:r>
              <a:endParaRPr lang="en-US" sz="2499" dirty="0">
                <a:solidFill>
                  <a:srgbClr val="FA643F"/>
                </a:solidFill>
                <a:latin typeface="Nanum Gothic Bold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D630E0C-9CA7-EDD7-C7DD-FC6E6ADCF4C4}"/>
              </a:ext>
            </a:extLst>
          </p:cNvPr>
          <p:cNvSpPr txBox="1"/>
          <p:nvPr/>
        </p:nvSpPr>
        <p:spPr>
          <a:xfrm>
            <a:off x="685800" y="3238500"/>
            <a:ext cx="68580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Nanum Gothic" panose="020B0600000101010101" charset="-127"/>
                <a:ea typeface="Nanum Gothic" panose="020B0600000101010101" charset="-127"/>
              </a:rPr>
              <a:t>데이터 분석 결과로 파악된</a:t>
            </a:r>
            <a:endParaRPr lang="en-US" altLang="ko-KR" sz="32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ko-KR" altLang="en-US" sz="3200" dirty="0">
                <a:latin typeface="Nanum Gothic" panose="020B0600000101010101" charset="-127"/>
                <a:ea typeface="Nanum Gothic" panose="020B0600000101010101" charset="-127"/>
              </a:rPr>
              <a:t>대기오염의 주요 원인 물질</a:t>
            </a:r>
            <a:endParaRPr lang="en-US" altLang="ko-KR" sz="3200" dirty="0">
              <a:latin typeface="Nanum Gothic" panose="020B0600000101010101" charset="-127"/>
              <a:ea typeface="Nanum Gothic" panose="020B0600000101010101" charset="-127"/>
            </a:endParaRPr>
          </a:p>
          <a:p>
            <a:endParaRPr lang="en-US" altLang="ko-KR" sz="32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en-US" altLang="ko-KR" sz="3200" dirty="0">
                <a:latin typeface="Nanum Gothic" panose="020B0600000101010101" charset="-127"/>
                <a:ea typeface="Nanum Gothic" panose="020B0600000101010101" charset="-127"/>
              </a:rPr>
              <a:t>NOx</a:t>
            </a:r>
            <a:r>
              <a:rPr lang="ko-KR" altLang="en-US" sz="3200" dirty="0">
                <a:latin typeface="Nanum Gothic" panose="020B0600000101010101" charset="-127"/>
                <a:ea typeface="Nanum Gothic" panose="020B0600000101010101" charset="-127"/>
              </a:rPr>
              <a:t> </a:t>
            </a:r>
            <a:r>
              <a:rPr lang="en-US" altLang="ko-KR" sz="3200" dirty="0">
                <a:latin typeface="Nanum Gothic" panose="020B0600000101010101" charset="-127"/>
                <a:ea typeface="Nanum Gothic" panose="020B0600000101010101" charset="-127"/>
              </a:rPr>
              <a:t>– </a:t>
            </a:r>
            <a:r>
              <a:rPr lang="ko-KR" altLang="en-US" sz="3200" dirty="0">
                <a:latin typeface="Nanum Gothic" panose="020B0600000101010101" charset="-127"/>
                <a:ea typeface="Nanum Gothic" panose="020B0600000101010101" charset="-127"/>
              </a:rPr>
              <a:t>산화 질소</a:t>
            </a:r>
            <a:endParaRPr lang="en-US" altLang="ko-KR" sz="32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en-US" altLang="ko-KR" sz="3200" dirty="0">
                <a:latin typeface="Nanum Gothic" panose="020B0600000101010101" charset="-127"/>
                <a:ea typeface="Nanum Gothic" panose="020B0600000101010101" charset="-127"/>
              </a:rPr>
              <a:t>VOCs – </a:t>
            </a:r>
            <a:r>
              <a:rPr lang="ko-KR" altLang="en-US" sz="3200" dirty="0">
                <a:latin typeface="Nanum Gothic" panose="020B0600000101010101" charset="-127"/>
                <a:ea typeface="Nanum Gothic" panose="020B0600000101010101" charset="-127"/>
              </a:rPr>
              <a:t>휘발성 유기 화합물</a:t>
            </a:r>
            <a:endParaRPr lang="en-US" altLang="ko-KR" sz="3200" dirty="0">
              <a:latin typeface="Nanum Gothic" panose="020B0600000101010101" charset="-127"/>
              <a:ea typeface="Nanum Gothic" panose="020B0600000101010101" charset="-127"/>
            </a:endParaRPr>
          </a:p>
          <a:p>
            <a:endParaRPr lang="en-US" altLang="ko-KR" sz="32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ko-KR" altLang="en-US" sz="3200" dirty="0">
                <a:latin typeface="Nanum Gothic" panose="020B0600000101010101" charset="-127"/>
                <a:ea typeface="Nanum Gothic" panose="020B0600000101010101" charset="-127"/>
              </a:rPr>
              <a:t>공통된 주요 오염 물질 발생 분야</a:t>
            </a:r>
            <a:endParaRPr lang="en-US" altLang="ko-KR" sz="32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en-US" altLang="ko-KR" sz="3200" dirty="0">
                <a:latin typeface="Nanum Gothic" panose="020B0600000101010101" charset="-127"/>
                <a:ea typeface="Nanum Gothic" panose="020B0600000101010101" charset="-127"/>
              </a:rPr>
              <a:t>“</a:t>
            </a:r>
            <a:r>
              <a:rPr lang="ko-KR" altLang="en-US" sz="3200" dirty="0">
                <a:latin typeface="Nanum Gothic" panose="020B0600000101010101" charset="-127"/>
                <a:ea typeface="Nanum Gothic" panose="020B0600000101010101" charset="-127"/>
              </a:rPr>
              <a:t>화학 공업 공정</a:t>
            </a:r>
            <a:r>
              <a:rPr lang="en-US" altLang="ko-KR" sz="3200" dirty="0">
                <a:latin typeface="Nanum Gothic" panose="020B0600000101010101" charset="-127"/>
                <a:ea typeface="Nanum Gothic" panose="020B0600000101010101" charset="-127"/>
              </a:rPr>
              <a:t>”</a:t>
            </a:r>
            <a:endParaRPr lang="ko-KR" altLang="en-US" sz="3200" dirty="0">
              <a:latin typeface="Nanum Gothic" panose="020B0600000101010101" charset="-127"/>
              <a:ea typeface="Nanum Gothic" panose="020B0600000101010101" charset="-127"/>
            </a:endParaRPr>
          </a:p>
        </p:txBody>
      </p:sp>
      <p:sp>
        <p:nvSpPr>
          <p:cNvPr id="12" name="AutoShape 9">
            <a:extLst>
              <a:ext uri="{FF2B5EF4-FFF2-40B4-BE49-F238E27FC236}">
                <a16:creationId xmlns:a16="http://schemas.microsoft.com/office/drawing/2014/main" id="{C92EF228-7093-3944-F063-46179BFD2BEA}"/>
              </a:ext>
            </a:extLst>
          </p:cNvPr>
          <p:cNvSpPr/>
          <p:nvPr/>
        </p:nvSpPr>
        <p:spPr>
          <a:xfrm>
            <a:off x="812230" y="2781300"/>
            <a:ext cx="6731570" cy="0"/>
          </a:xfrm>
          <a:prstGeom prst="line">
            <a:avLst/>
          </a:prstGeom>
          <a:ln w="25400" cap="flat">
            <a:solidFill>
              <a:srgbClr val="FA643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51158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17597" y="5478500"/>
            <a:ext cx="4523384" cy="3765513"/>
            <a:chOff x="0" y="0"/>
            <a:chExt cx="700791" cy="58337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00791" cy="583376"/>
            </a:xfrm>
            <a:custGeom>
              <a:avLst/>
              <a:gdLst/>
              <a:ahLst/>
              <a:cxnLst/>
              <a:rect l="l" t="t" r="r" b="b"/>
              <a:pathLst>
                <a:path w="700791" h="583376">
                  <a:moveTo>
                    <a:pt x="0" y="0"/>
                  </a:moveTo>
                  <a:lnTo>
                    <a:pt x="700791" y="0"/>
                  </a:lnTo>
                  <a:lnTo>
                    <a:pt x="700791" y="583376"/>
                  </a:lnTo>
                  <a:lnTo>
                    <a:pt x="0" y="583376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700791" cy="6405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 dirty="0">
                  <a:solidFill>
                    <a:srgbClr val="000000"/>
                  </a:solidFill>
                  <a:latin typeface="Nanum Gothic Bold"/>
                  <a:ea typeface="Nanum Gothic Bold"/>
                </a:rPr>
                <a:t>1단계</a:t>
              </a:r>
            </a:p>
            <a:p>
              <a:pPr algn="ctr">
                <a:lnSpc>
                  <a:spcPts val="3499"/>
                </a:lnSpc>
              </a:pPr>
              <a:endParaRPr lang="en-US" sz="2499" dirty="0">
                <a:solidFill>
                  <a:srgbClr val="000000"/>
                </a:solidFill>
                <a:latin typeface="Nanum Gothic Bold"/>
                <a:ea typeface="Nanum Gothic Bold"/>
              </a:endParaRPr>
            </a:p>
            <a:p>
              <a:pPr algn="ctr">
                <a:lnSpc>
                  <a:spcPts val="3499"/>
                </a:lnSpc>
              </a:pPr>
              <a:r>
                <a:rPr lang="ko-KR" altLang="en-US" sz="2400" dirty="0">
                  <a:solidFill>
                    <a:srgbClr val="000000"/>
                  </a:solidFill>
                  <a:latin typeface="Nanum Gothic Bold"/>
                  <a:ea typeface="Nanum Gothic Bold"/>
                </a:rPr>
                <a:t>화학 공업 과정은 대부분의 산업 공정에서 발생</a:t>
              </a:r>
              <a:endParaRPr lang="en-US" altLang="ko-KR" sz="2400" dirty="0">
                <a:solidFill>
                  <a:srgbClr val="000000"/>
                </a:solidFill>
                <a:latin typeface="Nanum Gothic Bold"/>
                <a:ea typeface="Nanum Gothic Bold"/>
              </a:endParaRPr>
            </a:p>
            <a:p>
              <a:pPr marL="342900" indent="-342900" algn="ctr">
                <a:lnSpc>
                  <a:spcPts val="3499"/>
                </a:lnSpc>
                <a:buFont typeface="Wingdings" panose="05000000000000000000" pitchFamily="2" charset="2"/>
                <a:buChar char="è"/>
              </a:pPr>
              <a:r>
                <a:rPr lang="ko-KR" altLang="en-US" sz="2400" dirty="0">
                  <a:solidFill>
                    <a:srgbClr val="000000"/>
                  </a:solidFill>
                  <a:latin typeface="Nanum Gothic Bold"/>
                  <a:ea typeface="Nanum Gothic Bold"/>
                </a:rPr>
                <a:t>오염 물질이 배출되는 해당 공정의 오염 물질 배출량과 환경을 빅데이터로 저장</a:t>
              </a:r>
              <a:endParaRPr lang="en-US" sz="2400" dirty="0">
                <a:solidFill>
                  <a:srgbClr val="000000"/>
                </a:solidFill>
                <a:latin typeface="Nanum Gothic Bold"/>
                <a:ea typeface="Nanum Gothic Bold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882308" y="4644112"/>
            <a:ext cx="4523384" cy="4599901"/>
            <a:chOff x="0" y="0"/>
            <a:chExt cx="700791" cy="71264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00791" cy="712645"/>
            </a:xfrm>
            <a:custGeom>
              <a:avLst/>
              <a:gdLst/>
              <a:ahLst/>
              <a:cxnLst/>
              <a:rect l="l" t="t" r="r" b="b"/>
              <a:pathLst>
                <a:path w="700791" h="712645">
                  <a:moveTo>
                    <a:pt x="0" y="0"/>
                  </a:moveTo>
                  <a:lnTo>
                    <a:pt x="700791" y="0"/>
                  </a:lnTo>
                  <a:lnTo>
                    <a:pt x="700791" y="712645"/>
                  </a:lnTo>
                  <a:lnTo>
                    <a:pt x="0" y="712645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700791" cy="7697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 dirty="0">
                  <a:solidFill>
                    <a:srgbClr val="000000"/>
                  </a:solidFill>
                  <a:latin typeface="Nanum Gothic Bold"/>
                  <a:ea typeface="Nanum Gothic Bold"/>
                </a:rPr>
                <a:t>2단계</a:t>
              </a:r>
            </a:p>
            <a:p>
              <a:pPr algn="ctr">
                <a:lnSpc>
                  <a:spcPts val="3499"/>
                </a:lnSpc>
              </a:pPr>
              <a:endParaRPr lang="en-US" sz="2499" dirty="0">
                <a:solidFill>
                  <a:srgbClr val="000000"/>
                </a:solidFill>
                <a:latin typeface="Nanum Gothic Bold"/>
                <a:ea typeface="Nanum Gothic Bold"/>
              </a:endParaRPr>
            </a:p>
            <a:p>
              <a:pPr algn="ctr">
                <a:lnSpc>
                  <a:spcPts val="3499"/>
                </a:lnSpc>
              </a:pPr>
              <a:r>
                <a:rPr lang="ko-KR" altLang="en-US" sz="2400" dirty="0">
                  <a:solidFill>
                    <a:srgbClr val="000000"/>
                  </a:solidFill>
                  <a:latin typeface="Nanum Gothic Bold"/>
                  <a:ea typeface="Nanum Gothic Bold"/>
                </a:rPr>
                <a:t>다른 공정에 비해 </a:t>
              </a:r>
              <a:r>
                <a:rPr lang="en-US" altLang="ko-KR" sz="2400" dirty="0">
                  <a:solidFill>
                    <a:srgbClr val="000000"/>
                  </a:solidFill>
                  <a:latin typeface="Nanum Gothic Bold"/>
                  <a:ea typeface="Nanum Gothic Bold"/>
                </a:rPr>
                <a:t>VOCs</a:t>
              </a:r>
              <a:r>
                <a:rPr lang="ko-KR" altLang="en-US" sz="2400" dirty="0">
                  <a:solidFill>
                    <a:srgbClr val="000000"/>
                  </a:solidFill>
                  <a:latin typeface="Nanum Gothic Bold"/>
                  <a:ea typeface="Nanum Gothic Bold"/>
                </a:rPr>
                <a:t>와 </a:t>
              </a:r>
              <a:r>
                <a:rPr lang="en-US" altLang="ko-KR" sz="2400" dirty="0">
                  <a:solidFill>
                    <a:srgbClr val="000000"/>
                  </a:solidFill>
                  <a:latin typeface="Nanum Gothic Bold"/>
                  <a:ea typeface="Nanum Gothic Bold"/>
                </a:rPr>
                <a:t>NOx</a:t>
              </a:r>
              <a:r>
                <a:rPr lang="ko-KR" altLang="en-US" sz="2400" dirty="0">
                  <a:solidFill>
                    <a:srgbClr val="000000"/>
                  </a:solidFill>
                  <a:latin typeface="Nanum Gothic Bold"/>
                  <a:ea typeface="Nanum Gothic Bold"/>
                </a:rPr>
                <a:t>의 배출이 적은 공장들의 환경 데이터가 어떤 값을 가지는지 파악</a:t>
              </a:r>
              <a:endParaRPr lang="en-US" altLang="ko-KR" sz="2400" dirty="0">
                <a:solidFill>
                  <a:srgbClr val="000000"/>
                </a:solidFill>
                <a:latin typeface="Nanum Gothic Bold"/>
                <a:ea typeface="Nanum Gothic Bold"/>
              </a:endParaRPr>
            </a:p>
            <a:p>
              <a:pPr marL="342900" indent="-342900" algn="ctr">
                <a:lnSpc>
                  <a:spcPts val="3499"/>
                </a:lnSpc>
                <a:buFont typeface="Wingdings" panose="05000000000000000000" pitchFamily="2" charset="2"/>
                <a:buChar char="è"/>
              </a:pPr>
              <a:r>
                <a:rPr lang="ko-KR" altLang="en-US" sz="2400" dirty="0">
                  <a:solidFill>
                    <a:srgbClr val="000000"/>
                  </a:solidFill>
                  <a:latin typeface="Nanum Gothic Bold"/>
                  <a:ea typeface="Nanum Gothic Bold"/>
                </a:rPr>
                <a:t>해당 환경을 다른 공장들의 환경에 대입</a:t>
              </a:r>
              <a:endParaRPr lang="en-US" sz="2400" dirty="0">
                <a:solidFill>
                  <a:srgbClr val="000000"/>
                </a:solidFill>
                <a:latin typeface="Nanum Gothic Bold"/>
                <a:ea typeface="Nanum Gothic Bold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447019" y="3900469"/>
            <a:ext cx="4523384" cy="5343544"/>
            <a:chOff x="0" y="0"/>
            <a:chExt cx="700791" cy="82785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00791" cy="827855"/>
            </a:xfrm>
            <a:custGeom>
              <a:avLst/>
              <a:gdLst/>
              <a:ahLst/>
              <a:cxnLst/>
              <a:rect l="l" t="t" r="r" b="b"/>
              <a:pathLst>
                <a:path w="700791" h="827855">
                  <a:moveTo>
                    <a:pt x="0" y="0"/>
                  </a:moveTo>
                  <a:lnTo>
                    <a:pt x="700791" y="0"/>
                  </a:lnTo>
                  <a:lnTo>
                    <a:pt x="700791" y="827855"/>
                  </a:lnTo>
                  <a:lnTo>
                    <a:pt x="0" y="827855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700791" cy="8850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 dirty="0">
                  <a:solidFill>
                    <a:srgbClr val="000000"/>
                  </a:solidFill>
                  <a:latin typeface="Nanum Gothic Bold"/>
                  <a:ea typeface="Nanum Gothic Bold"/>
                </a:rPr>
                <a:t>3단계</a:t>
              </a:r>
            </a:p>
            <a:p>
              <a:pPr algn="ctr">
                <a:lnSpc>
                  <a:spcPts val="3499"/>
                </a:lnSpc>
              </a:pPr>
              <a:endParaRPr lang="en-US" sz="2499" dirty="0">
                <a:solidFill>
                  <a:srgbClr val="000000"/>
                </a:solidFill>
                <a:latin typeface="Nanum Gothic Bold"/>
                <a:ea typeface="Nanum Gothic Bold"/>
              </a:endParaRPr>
            </a:p>
            <a:p>
              <a:pPr algn="ctr">
                <a:lnSpc>
                  <a:spcPts val="3499"/>
                </a:lnSpc>
              </a:pPr>
              <a:endParaRPr lang="en-US" sz="2499" dirty="0">
                <a:solidFill>
                  <a:srgbClr val="000000"/>
                </a:solidFill>
                <a:latin typeface="Nanum Gothic Bold"/>
                <a:ea typeface="Nanum Gothic Bold"/>
              </a:endParaRPr>
            </a:p>
            <a:p>
              <a:pPr algn="ctr">
                <a:lnSpc>
                  <a:spcPts val="3499"/>
                </a:lnSpc>
              </a:pPr>
              <a:r>
                <a:rPr lang="ko-KR" altLang="en-US" sz="2400" dirty="0">
                  <a:solidFill>
                    <a:srgbClr val="000000"/>
                  </a:solidFill>
                  <a:latin typeface="Nanum Gothic Bold"/>
                  <a:ea typeface="Nanum Gothic Bold"/>
                </a:rPr>
                <a:t>대입된 환경에서 처리된 공정의 오염 물질 배출량을 파악</a:t>
              </a:r>
              <a:endParaRPr lang="en-US" altLang="ko-KR" sz="2400" dirty="0">
                <a:solidFill>
                  <a:srgbClr val="000000"/>
                </a:solidFill>
                <a:latin typeface="Nanum Gothic Bold"/>
                <a:ea typeface="Nanum Gothic Bold"/>
              </a:endParaRPr>
            </a:p>
            <a:p>
              <a:pPr marL="342900" indent="-342900" algn="ctr">
                <a:lnSpc>
                  <a:spcPts val="3499"/>
                </a:lnSpc>
                <a:buFont typeface="Wingdings" panose="05000000000000000000" pitchFamily="2" charset="2"/>
                <a:buChar char="è"/>
              </a:pPr>
              <a:r>
                <a:rPr lang="ko-KR" altLang="en-US" sz="2400" dirty="0">
                  <a:solidFill>
                    <a:srgbClr val="000000"/>
                  </a:solidFill>
                  <a:latin typeface="Nanum Gothic Bold"/>
                  <a:ea typeface="Nanum Gothic Bold"/>
                </a:rPr>
                <a:t>개선효과 확인</a:t>
              </a:r>
              <a:endParaRPr lang="en-US" sz="2400" dirty="0">
                <a:solidFill>
                  <a:srgbClr val="000000"/>
                </a:solidFill>
                <a:latin typeface="Nanum Gothic Bold"/>
                <a:ea typeface="Nanum Gothic Bold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17597" y="1048712"/>
            <a:ext cx="8095492" cy="1554229"/>
            <a:chOff x="0" y="9525"/>
            <a:chExt cx="10793989" cy="2072306"/>
          </a:xfrm>
        </p:grpSpPr>
        <p:sp>
          <p:nvSpPr>
            <p:cNvPr id="12" name="TextBox 12"/>
            <p:cNvSpPr txBox="1"/>
            <p:nvPr/>
          </p:nvSpPr>
          <p:spPr>
            <a:xfrm>
              <a:off x="0" y="942459"/>
              <a:ext cx="10793989" cy="11393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439"/>
                </a:lnSpc>
              </a:pPr>
              <a:r>
                <a:rPr lang="ko-KR" altLang="en-US" sz="7200" dirty="0">
                  <a:solidFill>
                    <a:srgbClr val="000000"/>
                  </a:solidFill>
                  <a:ea typeface="Nanum Gothic Bold"/>
                </a:rPr>
                <a:t>개선 아이디어</a:t>
              </a:r>
              <a:endParaRPr lang="en-US" altLang="ko-KR" sz="7200" dirty="0">
                <a:solidFill>
                  <a:srgbClr val="000000"/>
                </a:solidFill>
                <a:ea typeface="Nanum Gothic Bold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9525"/>
              <a:ext cx="1061604" cy="461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49"/>
                </a:lnSpc>
              </a:pPr>
              <a:r>
                <a:rPr lang="en-US" altLang="ko-KR" sz="2499" dirty="0">
                  <a:solidFill>
                    <a:srgbClr val="FA643F"/>
                  </a:solidFill>
                  <a:latin typeface="Nanum Gothic Bold"/>
                </a:rPr>
                <a:t>09</a:t>
              </a:r>
              <a:endParaRPr lang="en-US" sz="2499" dirty="0">
                <a:solidFill>
                  <a:srgbClr val="FA643F"/>
                </a:solidFill>
                <a:latin typeface="Nanum Gothic Bold"/>
              </a:endParaRPr>
            </a:p>
          </p:txBody>
        </p:sp>
      </p:grpSp>
      <p:sp>
        <p:nvSpPr>
          <p:cNvPr id="14" name="AutoShape 14"/>
          <p:cNvSpPr/>
          <p:nvPr/>
        </p:nvSpPr>
        <p:spPr>
          <a:xfrm rot="2091">
            <a:off x="1317590" y="9234488"/>
            <a:ext cx="15652809" cy="0"/>
          </a:xfrm>
          <a:prstGeom prst="line">
            <a:avLst/>
          </a:prstGeom>
          <a:ln w="19050" cap="flat">
            <a:solidFill>
              <a:srgbClr val="FA643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1" name="AutoShape 51">
            <a:extLst>
              <a:ext uri="{FF2B5EF4-FFF2-40B4-BE49-F238E27FC236}">
                <a16:creationId xmlns:a16="http://schemas.microsoft.com/office/drawing/2014/main" id="{69384CDB-1DF6-B6F8-A970-541F42B92B25}"/>
              </a:ext>
            </a:extLst>
          </p:cNvPr>
          <p:cNvSpPr/>
          <p:nvPr/>
        </p:nvSpPr>
        <p:spPr>
          <a:xfrm>
            <a:off x="1317590" y="2781300"/>
            <a:ext cx="5388009" cy="0"/>
          </a:xfrm>
          <a:prstGeom prst="line">
            <a:avLst/>
          </a:prstGeom>
          <a:ln w="25400" cap="flat">
            <a:solidFill>
              <a:srgbClr val="FA643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6FF2DFE-8E69-7724-BBDD-CF4099D13ACC}"/>
              </a:ext>
            </a:extLst>
          </p:cNvPr>
          <p:cNvSpPr txBox="1"/>
          <p:nvPr/>
        </p:nvSpPr>
        <p:spPr>
          <a:xfrm>
            <a:off x="1219200" y="2953274"/>
            <a:ext cx="143551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Nanum Gothic" panose="020B0600000101010101" charset="-127"/>
                <a:ea typeface="Nanum Gothic" panose="020B0600000101010101" charset="-127"/>
              </a:rPr>
              <a:t>화학 공정에서의 </a:t>
            </a:r>
            <a:endParaRPr lang="en-US" altLang="ko-KR" sz="3200" dirty="0">
              <a:latin typeface="Nanum Gothic" panose="020B0600000101010101" charset="-127"/>
              <a:ea typeface="Nanum Gothic" panose="020B0600000101010101" charset="-127"/>
            </a:endParaRPr>
          </a:p>
          <a:p>
            <a:r>
              <a:rPr lang="ko-KR" altLang="en-US" sz="3200" dirty="0">
                <a:latin typeface="Nanum Gothic" panose="020B0600000101010101" charset="-127"/>
                <a:ea typeface="Nanum Gothic" panose="020B0600000101010101" charset="-127"/>
              </a:rPr>
              <a:t>대기 오염물질 배출을 줄이기 위한 </a:t>
            </a:r>
            <a:r>
              <a:rPr lang="en-US" altLang="ko-KR" sz="3200" dirty="0">
                <a:latin typeface="Nanum Gothic" panose="020B0600000101010101" charset="-127"/>
                <a:ea typeface="Nanum Gothic" panose="020B0600000101010101" charset="-127"/>
              </a:rPr>
              <a:t>AI</a:t>
            </a:r>
            <a:r>
              <a:rPr lang="ko-KR" altLang="en-US" sz="3200" dirty="0">
                <a:latin typeface="Nanum Gothic" panose="020B0600000101010101" charset="-127"/>
                <a:ea typeface="Nanum Gothic" panose="020B0600000101010101" charset="-127"/>
              </a:rPr>
              <a:t>적 아이디어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805</TotalTime>
  <Words>952</Words>
  <Application>Microsoft Office PowerPoint</Application>
  <PresentationFormat>사용자 지정</PresentationFormat>
  <Paragraphs>226</Paragraphs>
  <Slides>18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Nanum Gothic Bold</vt:lpstr>
      <vt:lpstr>Nanum Gothic</vt:lpstr>
      <vt:lpstr>맑은 고딕</vt:lpstr>
      <vt:lpstr>Calibri</vt:lpstr>
      <vt:lpstr>Wingdings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White Minimal Professional Business Project Presentation</dc:title>
  <dc:creator>82109</dc:creator>
  <cp:lastModifiedBy>shift2013@naver.com</cp:lastModifiedBy>
  <cp:revision>18</cp:revision>
  <dcterms:created xsi:type="dcterms:W3CDTF">2006-08-16T00:00:00Z</dcterms:created>
  <dcterms:modified xsi:type="dcterms:W3CDTF">2023-12-20T10:45:47Z</dcterms:modified>
  <dc:identifier>DAF1dx9BKYU</dc:identifier>
</cp:coreProperties>
</file>

<file path=docProps/thumbnail.jpeg>
</file>